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80" r:id="rId2"/>
    <p:sldId id="299" r:id="rId3"/>
    <p:sldId id="303" r:id="rId4"/>
    <p:sldId id="297" r:id="rId5"/>
    <p:sldId id="298" r:id="rId6"/>
    <p:sldId id="293" r:id="rId7"/>
    <p:sldId id="294" r:id="rId8"/>
    <p:sldId id="296" r:id="rId9"/>
    <p:sldId id="301" r:id="rId10"/>
    <p:sldId id="305" r:id="rId11"/>
    <p:sldId id="304" r:id="rId12"/>
    <p:sldId id="306" r:id="rId13"/>
    <p:sldId id="282" r:id="rId14"/>
    <p:sldId id="308" r:id="rId15"/>
    <p:sldId id="309" r:id="rId16"/>
    <p:sldId id="307" r:id="rId17"/>
    <p:sldId id="279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68" userDrawn="1">
          <p15:clr>
            <a:srgbClr val="A4A3A4"/>
          </p15:clr>
        </p15:guide>
        <p15:guide id="2" pos="3104" userDrawn="1">
          <p15:clr>
            <a:srgbClr val="A4A3A4"/>
          </p15:clr>
        </p15:guide>
        <p15:guide id="3" orient="horz" pos="2496" userDrawn="1">
          <p15:clr>
            <a:srgbClr val="A4A3A4"/>
          </p15:clr>
        </p15:guide>
        <p15:guide id="4" pos="7264" userDrawn="1">
          <p15:clr>
            <a:srgbClr val="A4A3A4"/>
          </p15:clr>
        </p15:guide>
        <p15:guide id="5" pos="3968" userDrawn="1">
          <p15:clr>
            <a:srgbClr val="A4A3A4"/>
          </p15:clr>
        </p15:guide>
        <p15:guide id="6" orient="horz" pos="3312" userDrawn="1">
          <p15:clr>
            <a:srgbClr val="A4A3A4"/>
          </p15:clr>
        </p15:guide>
        <p15:guide id="7" orient="horz" pos="1632" userDrawn="1">
          <p15:clr>
            <a:srgbClr val="A4A3A4"/>
          </p15:clr>
        </p15:guide>
        <p15:guide id="8" orient="horz" pos="1176" userDrawn="1">
          <p15:clr>
            <a:srgbClr val="A4A3A4"/>
          </p15:clr>
        </p15:guide>
        <p15:guide id="9" orient="horz" pos="1224" userDrawn="1">
          <p15:clr>
            <a:srgbClr val="A4A3A4"/>
          </p15:clr>
        </p15:guide>
        <p15:guide id="10" orient="horz" pos="1776" userDrawn="1">
          <p15:clr>
            <a:srgbClr val="A4A3A4"/>
          </p15:clr>
        </p15:guide>
        <p15:guide id="11" orient="horz" pos="1032" userDrawn="1">
          <p15:clr>
            <a:srgbClr val="A4A3A4"/>
          </p15:clr>
        </p15:guide>
        <p15:guide id="12" pos="64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184CA0"/>
    <a:srgbClr val="05A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5994"/>
  </p:normalViewPr>
  <p:slideViewPr>
    <p:cSldViewPr snapToGrid="0">
      <p:cViewPr>
        <p:scale>
          <a:sx n="40" d="100"/>
          <a:sy n="40" d="100"/>
        </p:scale>
        <p:origin x="713" y="237"/>
      </p:cViewPr>
      <p:guideLst>
        <p:guide orient="horz" pos="3768"/>
        <p:guide pos="3104"/>
        <p:guide orient="horz" pos="2496"/>
        <p:guide pos="7264"/>
        <p:guide pos="3968"/>
        <p:guide orient="horz" pos="3312"/>
        <p:guide orient="horz" pos="1632"/>
        <p:guide orient="horz" pos="1176"/>
        <p:guide orient="horz" pos="1224"/>
        <p:guide orient="horz" pos="1776"/>
        <p:guide orient="horz" pos="1032"/>
        <p:guide pos="640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17" name="Flowchart: Manual Input 16"/>
          <p:cNvSpPr/>
          <p:nvPr userDrawn="1"/>
        </p:nvSpPr>
        <p:spPr>
          <a:xfrm rot="5400000">
            <a:off x="640953" y="-640953"/>
            <a:ext cx="6864500" cy="8146405"/>
          </a:xfrm>
          <a:prstGeom prst="flowChartManualInput">
            <a:avLst/>
          </a:prstGeom>
          <a:solidFill>
            <a:srgbClr val="C82127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487682" y="5244737"/>
            <a:ext cx="6421663" cy="537754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457200" indent="0" algn="r">
              <a:buFontTx/>
              <a:buNone/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 smtClean="0"/>
              <a:t>Cover Slide Headline Arial Bold 18/20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487681" y="5660753"/>
            <a:ext cx="6421663" cy="914400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Subheadline</a:t>
            </a:r>
            <a:r>
              <a:rPr lang="en-US" dirty="0" smtClean="0"/>
              <a:t> Arial Bold 14/16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3567" y="-6500"/>
            <a:ext cx="937479" cy="132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92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A763E-1409-4608-8AC1-CC4FB012D89F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D2CB-D0D7-4CD3-8CAC-29BD1B4FA9C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513080" y="463301"/>
            <a:ext cx="9321800" cy="4270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1"/>
            </a:lvl1pPr>
          </a:lstStyle>
          <a:p>
            <a:pPr lvl="0"/>
            <a:r>
              <a:rPr lang="en-US" dirty="0" smtClean="0"/>
              <a:t>Headline Arial Bold 20/22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13080" y="1129541"/>
            <a:ext cx="11042256" cy="4435237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§"/>
              <a:defRPr sz="1800"/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Ø"/>
              <a:defRPr sz="1600"/>
            </a:lvl2pPr>
            <a:lvl3pPr marL="1143000" indent="-228600">
              <a:buClr>
                <a:srgbClr val="C00000"/>
              </a:buClr>
              <a:buFont typeface="Arial" panose="020B0604020202020204" pitchFamily="34" charset="0"/>
              <a:buChar char="•"/>
              <a:defRPr sz="1400"/>
            </a:lvl3pPr>
          </a:lstStyle>
          <a:p>
            <a:pPr lvl="0"/>
            <a:r>
              <a:rPr lang="en-US" dirty="0" smtClean="0"/>
              <a:t>Sample second list level text Arial 18/20</a:t>
            </a:r>
          </a:p>
          <a:p>
            <a:pPr lvl="1"/>
            <a:r>
              <a:rPr lang="en-US" dirty="0" smtClean="0"/>
              <a:t>Second level 16/18</a:t>
            </a:r>
          </a:p>
          <a:p>
            <a:pPr lvl="2"/>
            <a:r>
              <a:rPr lang="en-US" dirty="0" smtClean="0"/>
              <a:t>Third level 14/16</a:t>
            </a:r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641024" y="890339"/>
            <a:ext cx="9986088" cy="0"/>
          </a:xfrm>
          <a:prstGeom prst="line">
            <a:avLst/>
          </a:prstGeom>
          <a:ln>
            <a:solidFill>
              <a:srgbClr val="C82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-33808" y="6448428"/>
            <a:ext cx="12225808" cy="4095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0" y="6476707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28D2CB-D0D7-4CD3-8CAC-29BD1B4FA9CC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5930143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10738824" y="6591567"/>
            <a:ext cx="11083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 smtClean="0"/>
              <a:t>PROPRIETARY</a:t>
            </a:r>
            <a:endParaRPr lang="en-US" sz="600" b="1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381001" y="6602033"/>
            <a:ext cx="208203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/>
              <a:t>AXALTA</a:t>
            </a:r>
            <a:r>
              <a:rPr lang="en-US" sz="600" b="1" baseline="0" dirty="0" smtClean="0"/>
              <a:t> COATING SYSTEMS</a:t>
            </a:r>
            <a:endParaRPr lang="en-US" sz="600" b="1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9708" y="-1759"/>
            <a:ext cx="937479" cy="132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797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296">
          <p15:clr>
            <a:srgbClr val="FBAE40"/>
          </p15:clr>
        </p15:guide>
        <p15:guide id="3" orient="horz" pos="4224">
          <p15:clr>
            <a:srgbClr val="FBAE40"/>
          </p15:clr>
        </p15:guide>
        <p15:guide id="4" pos="41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" y="0"/>
            <a:ext cx="12170648" cy="6858000"/>
          </a:xfrm>
          <a:prstGeom prst="rect">
            <a:avLst/>
          </a:prstGeom>
        </p:spPr>
      </p:pic>
      <p:sp>
        <p:nvSpPr>
          <p:cNvPr id="17" name="Flowchart: Manual Input 16"/>
          <p:cNvSpPr/>
          <p:nvPr userDrawn="1"/>
        </p:nvSpPr>
        <p:spPr>
          <a:xfrm rot="5400000">
            <a:off x="640953" y="-640953"/>
            <a:ext cx="6864500" cy="8146405"/>
          </a:xfrm>
          <a:prstGeom prst="flowChartManualInput">
            <a:avLst/>
          </a:prstGeom>
          <a:solidFill>
            <a:srgbClr val="C82127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Content Placeholder 19"/>
          <p:cNvSpPr>
            <a:spLocks noGrp="1"/>
          </p:cNvSpPr>
          <p:nvPr>
            <p:ph sz="quarter" idx="10" hasCustomPrompt="1"/>
          </p:nvPr>
        </p:nvSpPr>
        <p:spPr>
          <a:xfrm>
            <a:off x="167778" y="3429000"/>
            <a:ext cx="6026151" cy="1110524"/>
          </a:xfrm>
        </p:spPr>
        <p:txBody>
          <a:bodyPr/>
          <a:lstStyle>
            <a:lvl1pPr marL="0" indent="0" algn="r">
              <a:buFontTx/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 algn="r">
              <a:buFontTx/>
              <a:buNone/>
              <a:defRPr sz="1600">
                <a:solidFill>
                  <a:schemeClr val="bg1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THANK YOU Arial18/20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381001" y="6602033"/>
            <a:ext cx="208203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chemeClr val="bg1"/>
                </a:solidFill>
              </a:rPr>
              <a:t>AXALTA</a:t>
            </a:r>
            <a:r>
              <a:rPr lang="en-US" sz="600" b="1" baseline="0" dirty="0" smtClean="0">
                <a:solidFill>
                  <a:schemeClr val="bg1"/>
                </a:solidFill>
              </a:rPr>
              <a:t> COATING SYSTEMS</a:t>
            </a:r>
            <a:endParaRPr lang="en-US" sz="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09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DT Divid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Flowchart: Manual Input 16"/>
          <p:cNvSpPr/>
          <p:nvPr userDrawn="1"/>
        </p:nvSpPr>
        <p:spPr>
          <a:xfrm rot="5400000">
            <a:off x="640953" y="-640953"/>
            <a:ext cx="6864500" cy="8146405"/>
          </a:xfrm>
          <a:prstGeom prst="flowChartManualInput">
            <a:avLst/>
          </a:prstGeom>
          <a:solidFill>
            <a:srgbClr val="C82127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Content Placeholder 19"/>
          <p:cNvSpPr>
            <a:spLocks noGrp="1"/>
          </p:cNvSpPr>
          <p:nvPr>
            <p:ph sz="quarter" idx="10" hasCustomPrompt="1"/>
          </p:nvPr>
        </p:nvSpPr>
        <p:spPr>
          <a:xfrm>
            <a:off x="167778" y="3429000"/>
            <a:ext cx="6026151" cy="1110524"/>
          </a:xfrm>
        </p:spPr>
        <p:txBody>
          <a:bodyPr/>
          <a:lstStyle>
            <a:lvl1pPr marL="0" indent="0" algn="r">
              <a:buFontTx/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 algn="r">
              <a:buFontTx/>
              <a:buNone/>
              <a:defRPr sz="1600">
                <a:solidFill>
                  <a:schemeClr val="bg1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Divider headline Arial Bold 18/20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381001" y="6602033"/>
            <a:ext cx="208203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chemeClr val="bg1"/>
                </a:solidFill>
              </a:rPr>
              <a:t>AXALTA</a:t>
            </a:r>
            <a:r>
              <a:rPr lang="en-US" sz="600" b="1" baseline="0" dirty="0" smtClean="0">
                <a:solidFill>
                  <a:schemeClr val="bg1"/>
                </a:solidFill>
              </a:rPr>
              <a:t> COATING SYSTEMS</a:t>
            </a:r>
            <a:endParaRPr lang="en-US" sz="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268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inish Divid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500"/>
          </a:xfrm>
          <a:prstGeom prst="rect">
            <a:avLst/>
          </a:prstGeom>
        </p:spPr>
      </p:pic>
      <p:sp>
        <p:nvSpPr>
          <p:cNvPr id="17" name="Flowchart: Manual Input 16"/>
          <p:cNvSpPr/>
          <p:nvPr userDrawn="1"/>
        </p:nvSpPr>
        <p:spPr>
          <a:xfrm rot="5400000">
            <a:off x="640953" y="-640953"/>
            <a:ext cx="6864500" cy="8146405"/>
          </a:xfrm>
          <a:prstGeom prst="flowChartManualInput">
            <a:avLst/>
          </a:prstGeom>
          <a:solidFill>
            <a:srgbClr val="C82127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Content Placeholder 19"/>
          <p:cNvSpPr>
            <a:spLocks noGrp="1"/>
          </p:cNvSpPr>
          <p:nvPr>
            <p:ph sz="quarter" idx="10" hasCustomPrompt="1"/>
          </p:nvPr>
        </p:nvSpPr>
        <p:spPr>
          <a:xfrm>
            <a:off x="167778" y="3429000"/>
            <a:ext cx="6026151" cy="1110524"/>
          </a:xfrm>
        </p:spPr>
        <p:txBody>
          <a:bodyPr/>
          <a:lstStyle>
            <a:lvl1pPr marL="0" indent="0" algn="r">
              <a:buFontTx/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 algn="r">
              <a:buFontTx/>
              <a:buNone/>
              <a:defRPr sz="1600">
                <a:solidFill>
                  <a:schemeClr val="bg1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Divider headline Arial Bold 18/20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381001" y="6602033"/>
            <a:ext cx="208203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chemeClr val="bg1"/>
                </a:solidFill>
              </a:rPr>
              <a:t>AXALTA</a:t>
            </a:r>
            <a:r>
              <a:rPr lang="en-US" sz="600" b="1" baseline="0" dirty="0" smtClean="0">
                <a:solidFill>
                  <a:schemeClr val="bg1"/>
                </a:solidFill>
              </a:rPr>
              <a:t> COATING SYSTEMS</a:t>
            </a:r>
            <a:endParaRPr lang="en-US" sz="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352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ustrial Divid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Flowchart: Manual Input 16"/>
          <p:cNvSpPr/>
          <p:nvPr userDrawn="1"/>
        </p:nvSpPr>
        <p:spPr>
          <a:xfrm rot="5400000">
            <a:off x="640953" y="-640953"/>
            <a:ext cx="6864500" cy="8146405"/>
          </a:xfrm>
          <a:prstGeom prst="flowChartManualInput">
            <a:avLst/>
          </a:prstGeom>
          <a:solidFill>
            <a:srgbClr val="C82127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Content Placeholder 19"/>
          <p:cNvSpPr>
            <a:spLocks noGrp="1"/>
          </p:cNvSpPr>
          <p:nvPr>
            <p:ph sz="quarter" idx="10" hasCustomPrompt="1"/>
          </p:nvPr>
        </p:nvSpPr>
        <p:spPr>
          <a:xfrm>
            <a:off x="167778" y="3429000"/>
            <a:ext cx="6026151" cy="1110524"/>
          </a:xfrm>
        </p:spPr>
        <p:txBody>
          <a:bodyPr/>
          <a:lstStyle>
            <a:lvl1pPr marL="0" indent="0" algn="r">
              <a:buFontTx/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 algn="r">
              <a:buFontTx/>
              <a:buNone/>
              <a:defRPr sz="1600">
                <a:solidFill>
                  <a:schemeClr val="bg1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Divider headline Arial Bold 18/20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381001" y="6602033"/>
            <a:ext cx="208203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chemeClr val="bg1"/>
                </a:solidFill>
              </a:rPr>
              <a:t>AXALTA</a:t>
            </a:r>
            <a:r>
              <a:rPr lang="en-US" sz="600" b="1" baseline="0" dirty="0" smtClean="0">
                <a:solidFill>
                  <a:schemeClr val="bg1"/>
                </a:solidFill>
              </a:rPr>
              <a:t> COATING SYSTEMS</a:t>
            </a:r>
            <a:endParaRPr lang="en-US" sz="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301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EM Divid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00"/>
            <a:ext cx="12192000" cy="6852001"/>
          </a:xfrm>
          <a:prstGeom prst="rect">
            <a:avLst/>
          </a:prstGeom>
        </p:spPr>
      </p:pic>
      <p:sp>
        <p:nvSpPr>
          <p:cNvPr id="17" name="Flowchart: Manual Input 16"/>
          <p:cNvSpPr/>
          <p:nvPr userDrawn="1"/>
        </p:nvSpPr>
        <p:spPr>
          <a:xfrm rot="5400000">
            <a:off x="640953" y="-640953"/>
            <a:ext cx="6864500" cy="8146405"/>
          </a:xfrm>
          <a:prstGeom prst="flowChartManualInput">
            <a:avLst/>
          </a:prstGeom>
          <a:solidFill>
            <a:srgbClr val="C82127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Content Placeholder 19"/>
          <p:cNvSpPr>
            <a:spLocks noGrp="1"/>
          </p:cNvSpPr>
          <p:nvPr>
            <p:ph sz="quarter" idx="10" hasCustomPrompt="1"/>
          </p:nvPr>
        </p:nvSpPr>
        <p:spPr>
          <a:xfrm>
            <a:off x="167778" y="3429000"/>
            <a:ext cx="6026151" cy="1110524"/>
          </a:xfrm>
        </p:spPr>
        <p:txBody>
          <a:bodyPr/>
          <a:lstStyle>
            <a:lvl1pPr marL="0" indent="0" algn="r">
              <a:buFontTx/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 algn="r">
              <a:buFontTx/>
              <a:buNone/>
              <a:defRPr sz="1600">
                <a:solidFill>
                  <a:schemeClr val="bg1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Divider headline Arial Bold 18/20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381001" y="6602033"/>
            <a:ext cx="208203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chemeClr val="bg1"/>
                </a:solidFill>
              </a:rPr>
              <a:t>AXALTA</a:t>
            </a:r>
            <a:r>
              <a:rPr lang="en-US" sz="600" b="1" baseline="0" dirty="0" smtClean="0">
                <a:solidFill>
                  <a:schemeClr val="bg1"/>
                </a:solidFill>
              </a:rPr>
              <a:t> COATING SYSTEMS</a:t>
            </a:r>
            <a:endParaRPr lang="en-US" sz="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3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cations Divid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Flowchart: Manual Input 16"/>
          <p:cNvSpPr/>
          <p:nvPr userDrawn="1"/>
        </p:nvSpPr>
        <p:spPr>
          <a:xfrm rot="5400000">
            <a:off x="640953" y="-640953"/>
            <a:ext cx="6864500" cy="8146405"/>
          </a:xfrm>
          <a:prstGeom prst="flowChartManualInput">
            <a:avLst/>
          </a:prstGeom>
          <a:solidFill>
            <a:srgbClr val="C82127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Content Placeholder 19"/>
          <p:cNvSpPr>
            <a:spLocks noGrp="1"/>
          </p:cNvSpPr>
          <p:nvPr>
            <p:ph sz="quarter" idx="10" hasCustomPrompt="1"/>
          </p:nvPr>
        </p:nvSpPr>
        <p:spPr>
          <a:xfrm>
            <a:off x="167778" y="3429000"/>
            <a:ext cx="6026151" cy="1110524"/>
          </a:xfrm>
        </p:spPr>
        <p:txBody>
          <a:bodyPr/>
          <a:lstStyle>
            <a:lvl1pPr marL="0" indent="0" algn="r">
              <a:buFontTx/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 algn="r">
              <a:buFontTx/>
              <a:buNone/>
              <a:defRPr sz="1600">
                <a:solidFill>
                  <a:schemeClr val="bg1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Divider headline Arial Bold 18/20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381001" y="6602033"/>
            <a:ext cx="208203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chemeClr val="bg1"/>
                </a:solidFill>
              </a:rPr>
              <a:t>AXALTA</a:t>
            </a:r>
            <a:r>
              <a:rPr lang="en-US" sz="600" b="1" baseline="0" dirty="0" smtClean="0">
                <a:solidFill>
                  <a:schemeClr val="bg1"/>
                </a:solidFill>
              </a:rPr>
              <a:t> COATING SYSTEMS</a:t>
            </a:r>
            <a:endParaRPr lang="en-US" sz="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171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es Divid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500"/>
          </a:xfrm>
          <a:prstGeom prst="rect">
            <a:avLst/>
          </a:prstGeom>
        </p:spPr>
      </p:pic>
      <p:sp>
        <p:nvSpPr>
          <p:cNvPr id="17" name="Flowchart: Manual Input 16"/>
          <p:cNvSpPr/>
          <p:nvPr userDrawn="1"/>
        </p:nvSpPr>
        <p:spPr>
          <a:xfrm rot="5400000">
            <a:off x="640953" y="-640953"/>
            <a:ext cx="6864500" cy="8146405"/>
          </a:xfrm>
          <a:prstGeom prst="flowChartManualInput">
            <a:avLst/>
          </a:prstGeom>
          <a:solidFill>
            <a:srgbClr val="C82127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Content Placeholder 19"/>
          <p:cNvSpPr>
            <a:spLocks noGrp="1"/>
          </p:cNvSpPr>
          <p:nvPr>
            <p:ph sz="quarter" idx="10" hasCustomPrompt="1"/>
          </p:nvPr>
        </p:nvSpPr>
        <p:spPr>
          <a:xfrm>
            <a:off x="167778" y="3429000"/>
            <a:ext cx="6026151" cy="1110524"/>
          </a:xfrm>
        </p:spPr>
        <p:txBody>
          <a:bodyPr/>
          <a:lstStyle>
            <a:lvl1pPr marL="0" indent="0" algn="r">
              <a:buFontTx/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 algn="r">
              <a:buFontTx/>
              <a:buNone/>
              <a:defRPr sz="1600">
                <a:solidFill>
                  <a:schemeClr val="bg1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Divider headline Arial Bold 18/20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381001" y="6602033"/>
            <a:ext cx="208203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chemeClr val="bg1"/>
                </a:solidFill>
              </a:rPr>
              <a:t>AXALTA</a:t>
            </a:r>
            <a:r>
              <a:rPr lang="en-US" sz="600" b="1" baseline="0" dirty="0" smtClean="0">
                <a:solidFill>
                  <a:schemeClr val="bg1"/>
                </a:solidFill>
              </a:rPr>
              <a:t> COATING SYSTEMS</a:t>
            </a:r>
            <a:endParaRPr lang="en-US" sz="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25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stainability Divid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Flowchart: Manual Input 16"/>
          <p:cNvSpPr/>
          <p:nvPr userDrawn="1"/>
        </p:nvSpPr>
        <p:spPr>
          <a:xfrm rot="5400000">
            <a:off x="640953" y="-640953"/>
            <a:ext cx="6864500" cy="8146405"/>
          </a:xfrm>
          <a:prstGeom prst="flowChartManualInput">
            <a:avLst/>
          </a:prstGeom>
          <a:solidFill>
            <a:srgbClr val="C82127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Content Placeholder 19"/>
          <p:cNvSpPr>
            <a:spLocks noGrp="1"/>
          </p:cNvSpPr>
          <p:nvPr>
            <p:ph sz="quarter" idx="10" hasCustomPrompt="1"/>
          </p:nvPr>
        </p:nvSpPr>
        <p:spPr>
          <a:xfrm>
            <a:off x="167778" y="3429000"/>
            <a:ext cx="6026151" cy="1110524"/>
          </a:xfrm>
        </p:spPr>
        <p:txBody>
          <a:bodyPr/>
          <a:lstStyle>
            <a:lvl1pPr marL="0" indent="0" algn="r">
              <a:buFontTx/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 algn="r">
              <a:buFontTx/>
              <a:buNone/>
              <a:defRPr sz="1600">
                <a:solidFill>
                  <a:schemeClr val="bg1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Divider headline Arial Bold 18/20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381001" y="6602033"/>
            <a:ext cx="208203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chemeClr val="bg1"/>
                </a:solidFill>
              </a:rPr>
              <a:t>AXALTA</a:t>
            </a:r>
            <a:r>
              <a:rPr lang="en-US" sz="600" b="1" baseline="0" dirty="0" smtClean="0">
                <a:solidFill>
                  <a:schemeClr val="bg1"/>
                </a:solidFill>
              </a:rPr>
              <a:t> COATING SYSTEMS</a:t>
            </a:r>
            <a:endParaRPr lang="en-US" sz="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640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 Divid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Flowchart: Manual Input 16"/>
          <p:cNvSpPr/>
          <p:nvPr userDrawn="1"/>
        </p:nvSpPr>
        <p:spPr>
          <a:xfrm rot="5400000">
            <a:off x="640953" y="-640953"/>
            <a:ext cx="6864500" cy="8146405"/>
          </a:xfrm>
          <a:prstGeom prst="flowChartManualInput">
            <a:avLst/>
          </a:prstGeom>
          <a:solidFill>
            <a:srgbClr val="C82127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Content Placeholder 19"/>
          <p:cNvSpPr>
            <a:spLocks noGrp="1"/>
          </p:cNvSpPr>
          <p:nvPr>
            <p:ph sz="quarter" idx="10" hasCustomPrompt="1"/>
          </p:nvPr>
        </p:nvSpPr>
        <p:spPr>
          <a:xfrm>
            <a:off x="167778" y="3429000"/>
            <a:ext cx="6026151" cy="1110524"/>
          </a:xfrm>
        </p:spPr>
        <p:txBody>
          <a:bodyPr/>
          <a:lstStyle>
            <a:lvl1pPr marL="0" indent="0" algn="r">
              <a:buFontTx/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 algn="r">
              <a:buFontTx/>
              <a:buNone/>
              <a:defRPr sz="1600">
                <a:solidFill>
                  <a:schemeClr val="bg1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Divider headline Arial Bold 18/20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381001" y="6602033"/>
            <a:ext cx="208203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chemeClr val="bg1"/>
                </a:solidFill>
              </a:rPr>
              <a:t>AXALTA</a:t>
            </a:r>
            <a:r>
              <a:rPr lang="en-US" sz="600" b="1" baseline="0" dirty="0" smtClean="0">
                <a:solidFill>
                  <a:schemeClr val="bg1"/>
                </a:solidFill>
              </a:rPr>
              <a:t> COATING SYSTEMS</a:t>
            </a:r>
            <a:endParaRPr lang="en-US" sz="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0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A763E-1409-4608-8AC1-CC4FB012D89F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8D2CB-D0D7-4CD3-8CAC-29BD1B4FA9CC}" type="slidenum">
              <a:rPr lang="en-US" smtClean="0"/>
              <a:t>‹#›</a:t>
            </a:fld>
            <a:endParaRPr lang="en-US" dirty="0"/>
          </a:p>
        </p:txBody>
      </p:sp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911119814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think-cell Slide" r:id="rId15" imgW="340" imgH="333" progId="TCLayout.ActiveDocument.1">
                  <p:embed/>
                </p:oleObj>
              </mc:Choice>
              <mc:Fallback>
                <p:oleObj name="think-cell Slide" r:id="rId15" imgW="340" imgH="33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540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668" r:id="rId4"/>
    <p:sldLayoutId id="2147483673" r:id="rId5"/>
    <p:sldLayoutId id="2147483676" r:id="rId6"/>
    <p:sldLayoutId id="2147483679" r:id="rId7"/>
    <p:sldLayoutId id="2147483682" r:id="rId8"/>
    <p:sldLayoutId id="2147483685" r:id="rId9"/>
    <p:sldLayoutId id="2147483688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4.emf"/><Relationship Id="rId4" Type="http://schemas.openxmlformats.org/officeDocument/2006/relationships/package" Target="../embeddings/Microsoft_Excel_Worksheet1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5.emf"/><Relationship Id="rId4" Type="http://schemas.openxmlformats.org/officeDocument/2006/relationships/package" Target="../embeddings/Microsoft_Excel_Worksheet2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1"/>
          </p:nvPr>
        </p:nvSpPr>
        <p:spPr>
          <a:xfrm>
            <a:off x="322053" y="3189958"/>
            <a:ext cx="6872377" cy="1114535"/>
          </a:xfrm>
        </p:spPr>
        <p:txBody>
          <a:bodyPr>
            <a:normAutofit fontScale="92500"/>
          </a:bodyPr>
          <a:lstStyle/>
          <a:p>
            <a:r>
              <a:rPr lang="en-US" sz="3200" dirty="0">
                <a:latin typeface="Neo Sans Pro" panose="020B0504030504040204" pitchFamily="34" charset="0"/>
              </a:rPr>
              <a:t>Precidium™ </a:t>
            </a:r>
            <a:r>
              <a:rPr lang="en-US" sz="3200" dirty="0" smtClean="0">
                <a:latin typeface="Neo Sans Pro" panose="020B0504030504040204" pitchFamily="34" charset="0"/>
              </a:rPr>
              <a:t>Seamless Floor Systems</a:t>
            </a:r>
            <a:r>
              <a:rPr lang="en-US" sz="3200" dirty="0">
                <a:latin typeface="Neo Sans Pro" panose="020B0504030504040204" pitchFamily="34" charset="0"/>
              </a:rPr>
              <a:t/>
            </a:r>
            <a:br>
              <a:rPr lang="en-US" sz="3200" dirty="0">
                <a:latin typeface="Neo Sans Pro" panose="020B0504030504040204" pitchFamily="34" charset="0"/>
              </a:rPr>
            </a:br>
            <a:r>
              <a:rPr lang="en-US" i="1" dirty="0">
                <a:latin typeface="Neo Sans Pro" panose="020B0504030504040204" pitchFamily="34" charset="0"/>
              </a:rPr>
              <a:t>exclusively distributed by Axalta Coating Systems</a:t>
            </a:r>
            <a:endParaRPr lang="en-US" dirty="0">
              <a:latin typeface="Neo Sans Pro" panose="020B05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87680" y="4372540"/>
            <a:ext cx="6421663" cy="9144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Neo Sans Pro" panose="020B0504030504040204" pitchFamily="34" charset="0"/>
              </a:rPr>
              <a:t>Precidium™ MTI Bus Floor</a:t>
            </a:r>
            <a:endParaRPr lang="en-US" sz="3200" dirty="0">
              <a:latin typeface="Neo Sans Pro" panose="020B0504030504040204" pitchFamily="34" charset="0"/>
            </a:endParaRPr>
          </a:p>
          <a:p>
            <a:endParaRPr lang="en-US" sz="3200" dirty="0" smtClean="0">
              <a:latin typeface="Neo Sans Pro" panose="020B050403050404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812" y="5354987"/>
            <a:ext cx="2246846" cy="13779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" y="317010"/>
            <a:ext cx="5457825" cy="83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7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513080" y="235789"/>
            <a:ext cx="9321800" cy="65455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latin typeface="Neo Sans Pro" panose="020B0504030504040204" pitchFamily="34" charset="0"/>
              </a:rPr>
              <a:t>Precidium™ </a:t>
            </a:r>
            <a:r>
              <a:rPr lang="en-US" sz="2600" dirty="0" smtClean="0">
                <a:latin typeface="Neo Sans Pro" panose="020B0504030504040204" pitchFamily="34" charset="0"/>
              </a:rPr>
              <a:t>Seamless Floor Systems</a:t>
            </a:r>
            <a:r>
              <a:rPr lang="en-US" sz="2600" dirty="0">
                <a:latin typeface="Neo Sans Pro" panose="020B0504030504040204" pitchFamily="34" charset="0"/>
              </a:rPr>
              <a:t/>
            </a:r>
            <a:br>
              <a:rPr lang="en-US" sz="2600" dirty="0">
                <a:latin typeface="Neo Sans Pro" panose="020B0504030504040204" pitchFamily="34" charset="0"/>
              </a:rPr>
            </a:br>
            <a:r>
              <a:rPr lang="en-US" sz="2200" i="1" dirty="0">
                <a:latin typeface="Neo Sans Pro" panose="020B0504030504040204" pitchFamily="34" charset="0"/>
              </a:rPr>
              <a:t>exclusively distributed by Axalta Coating Systems</a:t>
            </a:r>
            <a:endParaRPr lang="en-US" sz="2200" dirty="0">
              <a:latin typeface="Neo Sans Pro" panose="020B0504030504040204" pitchFamily="34" charset="0"/>
            </a:endParaRP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13080" y="1129541"/>
            <a:ext cx="11042256" cy="5259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latin typeface="Neo Sans Pro" panose="020B0504030504040204" pitchFamily="34" charset="0"/>
              </a:rPr>
              <a:t>What is Precidium™ MTI Bus Floor?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latin typeface="Neo Sans Pro" panose="020B0504030504040204" pitchFamily="34" charset="0"/>
              </a:rPr>
              <a:t>100% Solids, High Performance two-component proprietary elastomer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latin typeface="Neo Sans Pro" panose="020B0504030504040204" pitchFamily="34" charset="0"/>
              </a:rPr>
              <a:t>Seamless and durable spray applied floor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latin typeface="Neo Sans Pro" panose="020B0504030504040204" pitchFamily="34" charset="0"/>
              </a:rPr>
              <a:t>Anti-slip characteristics embedded throughout entire membrane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latin typeface="Neo Sans Pro" panose="020B0504030504040204" pitchFamily="34" charset="0"/>
              </a:rPr>
              <a:t>Productive Installation	</a:t>
            </a:r>
          </a:p>
          <a:p>
            <a:pPr marL="457200" lvl="1" indent="0">
              <a:buNone/>
            </a:pPr>
            <a:endParaRPr lang="en-US" dirty="0" smtClean="0">
              <a:latin typeface="Neo Sans Pro" panose="020B0504030504040204" pitchFamily="34" charset="0"/>
            </a:endParaRPr>
          </a:p>
          <a:p>
            <a:pPr marL="457200" lvl="1" indent="0">
              <a:buNone/>
            </a:pPr>
            <a:r>
              <a:rPr lang="en-US" sz="1800" b="1" dirty="0" smtClean="0">
                <a:latin typeface="Neo Sans Pro" panose="020B0504030504040204" pitchFamily="34" charset="0"/>
              </a:rPr>
              <a:t>Features Include: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Neo Sans Pro" panose="020B0504030504040204" pitchFamily="34" charset="0"/>
              </a:rPr>
              <a:t>Seamless Floor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Neo Sans Pro" panose="020B0504030504040204" pitchFamily="34" charset="0"/>
              </a:rPr>
              <a:t>Zero VOC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Neo Sans Pro" panose="020B0504030504040204" pitchFamily="34" charset="0"/>
              </a:rPr>
              <a:t>10% Post-consumer content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Neo Sans Pro" panose="020B0504030504040204" pitchFamily="34" charset="0"/>
              </a:rPr>
              <a:t>Phthalate Free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Neo Sans Pro" panose="020B0504030504040204" pitchFamily="34" charset="0"/>
              </a:rPr>
              <a:t>Excellent Abrasion and Impact Resistance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Neo Sans Pro" panose="020B0504030504040204" pitchFamily="34" charset="0"/>
              </a:rPr>
              <a:t>Flexible and Waterproof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Neo Sans Pro" panose="020B0504030504040204" pitchFamily="34" charset="0"/>
              </a:rPr>
              <a:t>Stain Resistant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Neo Sans Pro" panose="020B0504030504040204" pitchFamily="34" charset="0"/>
              </a:rPr>
              <a:t>Lightweight</a:t>
            </a:r>
            <a:r>
              <a:rPr lang="en-US" dirty="0">
                <a:latin typeface="Neo Sans Pro" panose="020B0504030504040204" pitchFamily="34" charset="0"/>
              </a:rPr>
              <a:t>	</a:t>
            </a:r>
            <a:endParaRPr lang="en-US" dirty="0" smtClean="0">
              <a:latin typeface="Neo Sans Pro" panose="020B05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Neo Sans Pro" panose="020B05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478" y="2656936"/>
            <a:ext cx="4919932" cy="36899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272" y="51035"/>
            <a:ext cx="128027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3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13080" y="1129541"/>
            <a:ext cx="10160671" cy="5259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000" dirty="0">
                <a:latin typeface="Neo Sans Pro" panose="020B0504030504040204" pitchFamily="34" charset="0"/>
              </a:rPr>
              <a:t>Unlike traditional </a:t>
            </a:r>
            <a:r>
              <a:rPr lang="en-US" altLang="en-US" sz="2000" dirty="0" smtClean="0">
                <a:latin typeface="Neo Sans Pro" panose="020B0504030504040204" pitchFamily="34" charset="0"/>
              </a:rPr>
              <a:t>transit floor </a:t>
            </a:r>
            <a:r>
              <a:rPr lang="en-US" altLang="en-US" sz="2000" dirty="0">
                <a:latin typeface="Neo Sans Pro" panose="020B0504030504040204" pitchFamily="34" charset="0"/>
              </a:rPr>
              <a:t>coverings, </a:t>
            </a:r>
            <a:r>
              <a:rPr lang="en-US" altLang="en-US" sz="2000" b="1" dirty="0" smtClean="0">
                <a:latin typeface="Neo Sans Pro" panose="020B0504030504040204" pitchFamily="34" charset="0"/>
              </a:rPr>
              <a:t>Precidium™ MTI Bus Floor</a:t>
            </a:r>
            <a:r>
              <a:rPr lang="en-US" altLang="en-US" sz="2000" dirty="0" smtClean="0">
                <a:latin typeface="Neo Sans Pro" panose="020B0504030504040204" pitchFamily="34" charset="0"/>
              </a:rPr>
              <a:t>, is </a:t>
            </a:r>
            <a:r>
              <a:rPr lang="en-US" altLang="en-US" sz="2000" dirty="0">
                <a:latin typeface="Neo Sans Pro" panose="020B0504030504040204" pitchFamily="34" charset="0"/>
              </a:rPr>
              <a:t>specifically engineered to meet the needs of the bus </a:t>
            </a:r>
            <a:r>
              <a:rPr lang="en-US" altLang="en-US" sz="2000" dirty="0" smtClean="0">
                <a:latin typeface="Neo Sans Pro" panose="020B0504030504040204" pitchFamily="34" charset="0"/>
              </a:rPr>
              <a:t>industry. It is an innovative, light-weight, </a:t>
            </a:r>
            <a:r>
              <a:rPr lang="en-US" altLang="en-US" sz="2000" dirty="0">
                <a:latin typeface="Neo Sans Pro" panose="020B0504030504040204" pitchFamily="34" charset="0"/>
              </a:rPr>
              <a:t>seamless floor covering that allows Bus </a:t>
            </a:r>
            <a:r>
              <a:rPr lang="en-US" altLang="en-US" sz="2000" dirty="0" smtClean="0">
                <a:latin typeface="Neo Sans Pro" panose="020B0504030504040204" pitchFamily="34" charset="0"/>
              </a:rPr>
              <a:t>OEMs and </a:t>
            </a:r>
            <a:r>
              <a:rPr lang="en-US" altLang="en-US" sz="2000" dirty="0" err="1" smtClean="0">
                <a:latin typeface="Neo Sans Pro" panose="020B0504030504040204" pitchFamily="34" charset="0"/>
              </a:rPr>
              <a:t>Refurbisher’s</a:t>
            </a:r>
            <a:r>
              <a:rPr lang="en-US" altLang="en-US" sz="2000" dirty="0" smtClean="0">
                <a:latin typeface="Neo Sans Pro" panose="020B0504030504040204" pitchFamily="34" charset="0"/>
              </a:rPr>
              <a:t> </a:t>
            </a:r>
            <a:r>
              <a:rPr lang="en-US" altLang="en-US" sz="2000" dirty="0">
                <a:latin typeface="Neo Sans Pro" panose="020B0504030504040204" pitchFamily="34" charset="0"/>
              </a:rPr>
              <a:t>to deliver significant benefits to Transit Properties</a:t>
            </a:r>
            <a:r>
              <a:rPr lang="en-US" altLang="en-US" sz="2000" dirty="0" smtClean="0">
                <a:latin typeface="Neo Sans Pro" panose="020B0504030504040204" pitchFamily="34" charset="0"/>
              </a:rPr>
              <a:t>:</a:t>
            </a:r>
          </a:p>
          <a:p>
            <a:pPr marL="0" indent="0">
              <a:buNone/>
            </a:pPr>
            <a:endParaRPr lang="en-US" altLang="en-US" sz="2000" dirty="0">
              <a:latin typeface="Neo Sans Pro" panose="020B0504030504040204" pitchFamily="34" charset="0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en-US" sz="2000" dirty="0">
                <a:latin typeface="Neo Sans Pro" panose="020B0504030504040204" pitchFamily="34" charset="0"/>
              </a:rPr>
              <a:t>Maintenance friendly &amp; easier to clean floor coverings.  </a:t>
            </a:r>
            <a:endParaRPr lang="en-US" altLang="en-US" sz="2000" dirty="0" smtClean="0">
              <a:latin typeface="Neo Sans Pro" panose="020B0504030504040204" pitchFamily="34" charset="0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en-US" sz="2000" dirty="0" smtClean="0">
                <a:latin typeface="Neo Sans Pro" panose="020B0504030504040204" pitchFamily="34" charset="0"/>
              </a:rPr>
              <a:t>The </a:t>
            </a:r>
            <a:r>
              <a:rPr lang="en-US" altLang="en-US" sz="2000" dirty="0">
                <a:latin typeface="Neo Sans Pro" panose="020B0504030504040204" pitchFamily="34" charset="0"/>
              </a:rPr>
              <a:t>elimination of seams ensures that dirt won’t collect between floor panels, ensuring that floors are cleaner and look cleaner to passengers.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en-US" sz="2000" dirty="0">
                <a:latin typeface="Neo Sans Pro" panose="020B0504030504040204" pitchFamily="34" charset="0"/>
              </a:rPr>
              <a:t>Excellent </a:t>
            </a:r>
            <a:r>
              <a:rPr lang="en-US" altLang="en-US" sz="2000" dirty="0" smtClean="0">
                <a:latin typeface="Neo Sans Pro" panose="020B0504030504040204" pitchFamily="34" charset="0"/>
              </a:rPr>
              <a:t>abrasion </a:t>
            </a:r>
            <a:r>
              <a:rPr lang="en-US" altLang="en-US" sz="2000" dirty="0">
                <a:latin typeface="Neo Sans Pro" panose="020B0504030504040204" pitchFamily="34" charset="0"/>
              </a:rPr>
              <a:t>&amp; adhesion properties results in floors that won’t wear quickly or </a:t>
            </a:r>
            <a:r>
              <a:rPr lang="en-US" altLang="en-US" sz="2000" dirty="0" smtClean="0">
                <a:latin typeface="Neo Sans Pro" panose="020B0504030504040204" pitchFamily="34" charset="0"/>
              </a:rPr>
              <a:t>delaminate under even the toughest weather conditions.  </a:t>
            </a:r>
            <a:r>
              <a:rPr lang="en-US" altLang="en-US" sz="2000" dirty="0">
                <a:latin typeface="Neo Sans Pro" panose="020B0504030504040204" pitchFamily="34" charset="0"/>
              </a:rPr>
              <a:t>Floors look newer, longer.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en-US" sz="2000" dirty="0" smtClean="0">
                <a:latin typeface="Neo Sans Pro" panose="020B0504030504040204" pitchFamily="34" charset="0"/>
              </a:rPr>
              <a:t>Productive spray-applied installation eliminates </a:t>
            </a:r>
            <a:r>
              <a:rPr lang="en-US" altLang="en-US" sz="2000" dirty="0">
                <a:latin typeface="Neo Sans Pro" panose="020B0504030504040204" pitchFamily="34" charset="0"/>
              </a:rPr>
              <a:t>time-consuming process steps and </a:t>
            </a:r>
            <a:r>
              <a:rPr lang="en-US" altLang="en-US" sz="2000" dirty="0" smtClean="0">
                <a:latin typeface="Neo Sans Pro" panose="020B0504030504040204" pitchFamily="34" charset="0"/>
              </a:rPr>
              <a:t>tasks related to traditional transit floor options </a:t>
            </a:r>
            <a:endParaRPr lang="en-US" altLang="en-US" sz="2000" dirty="0">
              <a:latin typeface="Neo Sans Pro" panose="020B050403050404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endParaRPr lang="en-US" altLang="en-US" sz="1800" dirty="0">
              <a:solidFill>
                <a:srgbClr val="FF0000"/>
              </a:solidFill>
              <a:latin typeface="Neo Sans Pro" panose="020B05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Neo Sans Pro" panose="020B0504030504040204" pitchFamily="34" charset="0"/>
            </a:endParaRPr>
          </a:p>
        </p:txBody>
      </p:sp>
      <p:sp>
        <p:nvSpPr>
          <p:cNvPr id="8" name="Content Placeholder 1"/>
          <p:cNvSpPr>
            <a:spLocks noGrp="1"/>
          </p:cNvSpPr>
          <p:nvPr>
            <p:ph sz="quarter" idx="13"/>
          </p:nvPr>
        </p:nvSpPr>
        <p:spPr>
          <a:xfrm>
            <a:off x="513080" y="235789"/>
            <a:ext cx="9321800" cy="65455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latin typeface="Neo Sans Pro" panose="020B0504030504040204" pitchFamily="34" charset="0"/>
              </a:rPr>
              <a:t>Precidium™ Seamless Floor Systems</a:t>
            </a:r>
            <a:br>
              <a:rPr lang="en-US" sz="2600" dirty="0">
                <a:latin typeface="Neo Sans Pro" panose="020B0504030504040204" pitchFamily="34" charset="0"/>
              </a:rPr>
            </a:br>
            <a:r>
              <a:rPr lang="en-US" sz="2200" i="1" dirty="0">
                <a:latin typeface="Neo Sans Pro" panose="020B0504030504040204" pitchFamily="34" charset="0"/>
              </a:rPr>
              <a:t>exclusively distributed by Axalta Coating Systems</a:t>
            </a:r>
            <a:endParaRPr lang="en-US" sz="2200" dirty="0">
              <a:latin typeface="Neo Sans Pro" panose="020B0504030504040204" pitchFamily="34" charset="0"/>
            </a:endParaRP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1175" y="46007"/>
            <a:ext cx="1282706" cy="78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28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8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6492159"/>
              </p:ext>
            </p:extLst>
          </p:nvPr>
        </p:nvGraphicFramePr>
        <p:xfrm>
          <a:off x="609603" y="966158"/>
          <a:ext cx="10081403" cy="5331126"/>
        </p:xfrm>
        <a:graphic>
          <a:graphicData uri="http://schemas.openxmlformats.org/drawingml/2006/table">
            <a:tbl>
              <a:tblPr/>
              <a:tblGrid>
                <a:gridCol w="4082151"/>
                <a:gridCol w="5999252"/>
              </a:tblGrid>
              <a:tr h="3836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Product Attribute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Benefit to Transit Property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38366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Spray applied coating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2225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Creates a seamless and impermeable membrane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Prevents water and dirt from penetrating the surface and causing adhesion failure or corrosion of the substrate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8366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Easy to maintain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2623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Excellent stain resistance – including grease &amp; oil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Its seamless nature means dirt can’t collect between panels, making it easy to clean and maintain for a pleasant commuter experience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8366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Quick and Easy to Install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3178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Productive spray applied coating process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Time-consuming tasks of molding, cutting, fitting and handling materials are completely eliminated to saves cost and minimizes asset downtime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8366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Extremely durable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6915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Exceptional abrasion and impact resistance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Extends the life of the floor, decreases maintenance costs and won’t show the wear and tear from thousands of daily commuters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8366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High performance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4195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Proprietary elastomer technology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400" dirty="0" smtClean="0">
                          <a:latin typeface="Arial Narrow" panose="020B0606020202030204" pitchFamily="34" charset="0"/>
                        </a:rPr>
                        <a:t>Combines a soft,</a:t>
                      </a:r>
                      <a:r>
                        <a:rPr lang="en-US" altLang="en-US" sz="1400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altLang="en-US" sz="1400" dirty="0" smtClean="0">
                          <a:latin typeface="Arial Narrow" panose="020B0606020202030204" pitchFamily="34" charset="0"/>
                        </a:rPr>
                        <a:t>comfortable and safe feel underfoot</a:t>
                      </a:r>
                      <a:r>
                        <a:rPr lang="en-US" altLang="en-US" sz="1400" baseline="0" dirty="0" smtClean="0">
                          <a:latin typeface="Arial Narrow" panose="020B0606020202030204" pitchFamily="34" charset="0"/>
                        </a:rPr>
                        <a:t> with aesthetically pleasing design providing a high level of commuter satisfaction.</a:t>
                      </a:r>
                      <a:endParaRPr lang="en-US" altLang="en-US" sz="1400" dirty="0" smtClean="0">
                        <a:latin typeface="Arial Narrow" panose="020B0606020202030204" pitchFamily="34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513080" y="235789"/>
            <a:ext cx="9321800" cy="65455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latin typeface="Neo Sans Pro" panose="020B0504030504040204" pitchFamily="34" charset="0"/>
              </a:rPr>
              <a:t>Precidium™ Seamless Floor Systems</a:t>
            </a:r>
            <a:br>
              <a:rPr lang="en-US" sz="2600" dirty="0">
                <a:latin typeface="Neo Sans Pro" panose="020B0504030504040204" pitchFamily="34" charset="0"/>
              </a:rPr>
            </a:br>
            <a:r>
              <a:rPr lang="en-US" sz="2200" i="1" dirty="0">
                <a:latin typeface="Neo Sans Pro" panose="020B0504030504040204" pitchFamily="34" charset="0"/>
              </a:rPr>
              <a:t>exclusively distributed by Axalta Coating Systems</a:t>
            </a:r>
            <a:endParaRPr lang="en-US" sz="2200" dirty="0">
              <a:latin typeface="Neo Sans Pro" panose="020B0504030504040204" pitchFamily="34" charset="0"/>
            </a:endParaRP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272" y="51035"/>
            <a:ext cx="128027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81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13080" y="1129541"/>
            <a:ext cx="6365048" cy="50929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 smtClean="0">
                <a:latin typeface="Neo Sans Pro" panose="020B0504030504040204" pitchFamily="34" charset="0"/>
              </a:rPr>
              <a:t>Precidium™ MTI Bus Floor Application</a:t>
            </a:r>
          </a:p>
          <a:p>
            <a:pPr marL="0" indent="0">
              <a:buNone/>
            </a:pPr>
            <a:r>
              <a:rPr lang="en-US" sz="1200" b="1" i="1" u="sng" dirty="0" smtClean="0">
                <a:latin typeface="Neo Sans Pro" panose="020B0504030504040204" pitchFamily="34" charset="0"/>
              </a:rPr>
              <a:t>(pictures are of a refurbished transit floor)</a:t>
            </a:r>
            <a:endParaRPr lang="en-US" b="1" i="1" u="sng" dirty="0" smtClean="0">
              <a:latin typeface="Neo Sans Pro" panose="020B0504030504040204" pitchFamily="34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endParaRPr lang="en-US" dirty="0">
              <a:latin typeface="Neo Sans Pro" panose="020B0504030504040204" pitchFamily="34" charset="0"/>
            </a:endParaRPr>
          </a:p>
          <a:p>
            <a:r>
              <a:rPr lang="en-US" sz="2000" b="1" dirty="0" smtClean="0">
                <a:latin typeface="Neo Sans Pro" panose="020B0504030504040204" pitchFamily="34" charset="0"/>
              </a:rPr>
              <a:t>Pre-Installation Preparation</a:t>
            </a:r>
          </a:p>
          <a:p>
            <a:pPr lvl="1"/>
            <a:r>
              <a:rPr lang="en-US" dirty="0" smtClean="0">
                <a:latin typeface="Neo Sans Pro" panose="020B0504030504040204" pitchFamily="34" charset="0"/>
              </a:rPr>
              <a:t>All transitions filled and leveled</a:t>
            </a:r>
          </a:p>
          <a:p>
            <a:pPr lvl="1"/>
            <a:r>
              <a:rPr lang="en-US" dirty="0">
                <a:latin typeface="Neo Sans Pro" panose="020B0504030504040204" pitchFamily="34" charset="0"/>
              </a:rPr>
              <a:t>W</a:t>
            </a:r>
            <a:r>
              <a:rPr lang="en-US" dirty="0" smtClean="0">
                <a:latin typeface="Neo Sans Pro" panose="020B0504030504040204" pitchFamily="34" charset="0"/>
              </a:rPr>
              <a:t>ire tape installed</a:t>
            </a:r>
          </a:p>
          <a:p>
            <a:pPr lvl="1"/>
            <a:r>
              <a:rPr lang="en-US" dirty="0" smtClean="0">
                <a:latin typeface="Neo Sans Pro" panose="020B0504030504040204" pitchFamily="34" charset="0"/>
              </a:rPr>
              <a:t>Vehicle masked</a:t>
            </a:r>
          </a:p>
          <a:p>
            <a:pPr lvl="1"/>
            <a:r>
              <a:rPr lang="en-US" dirty="0" smtClean="0">
                <a:latin typeface="Neo Sans Pro" panose="020B0504030504040204" pitchFamily="34" charset="0"/>
              </a:rPr>
              <a:t>Final Surface preparation</a:t>
            </a:r>
          </a:p>
          <a:p>
            <a:pPr lvl="1"/>
            <a:r>
              <a:rPr lang="en-US" dirty="0" smtClean="0">
                <a:latin typeface="Neo Sans Pro" panose="020B0504030504040204" pitchFamily="34" charset="0"/>
              </a:rPr>
              <a:t>Quality Inspection report</a:t>
            </a:r>
          </a:p>
          <a:p>
            <a:pPr marL="457200" lvl="1" indent="0">
              <a:buNone/>
            </a:pPr>
            <a:endParaRPr lang="en-US" dirty="0">
              <a:latin typeface="Neo Sans Pro" panose="020B0504030504040204" pitchFamily="34" charset="0"/>
            </a:endParaRPr>
          </a:p>
          <a:p>
            <a:r>
              <a:rPr lang="en-US" b="1" dirty="0" smtClean="0">
                <a:latin typeface="Neo Sans Pro" panose="020B0504030504040204" pitchFamily="34" charset="0"/>
              </a:rPr>
              <a:t>Precidium™ MTI Primer coat (if </a:t>
            </a:r>
            <a:r>
              <a:rPr lang="en-US" b="1" dirty="0" smtClean="0">
                <a:latin typeface="Neo Sans Pro" panose="020B0504030504040204" pitchFamily="34" charset="0"/>
              </a:rPr>
              <a:t>required, pending substrate type and preparation)</a:t>
            </a:r>
            <a:endParaRPr lang="en-US" b="1" dirty="0" smtClean="0">
              <a:latin typeface="Neo Sans Pro" panose="020B0504030504040204" pitchFamily="34" charset="0"/>
            </a:endParaRPr>
          </a:p>
          <a:p>
            <a:pPr lvl="1"/>
            <a:r>
              <a:rPr lang="en-US" dirty="0" smtClean="0">
                <a:latin typeface="Neo Sans Pro" panose="020B0504030504040204" pitchFamily="34" charset="0"/>
              </a:rPr>
              <a:t>Spray applied or rolled on in 1-2 coats at 2-3 mil/coat</a:t>
            </a:r>
          </a:p>
          <a:p>
            <a:pPr lvl="1"/>
            <a:r>
              <a:rPr lang="en-US" dirty="0" smtClean="0">
                <a:latin typeface="Neo Sans Pro" panose="020B0504030504040204" pitchFamily="34" charset="0"/>
              </a:rPr>
              <a:t>Flash 3 hours air dry before Membrane application</a:t>
            </a:r>
            <a:br>
              <a:rPr lang="en-US" dirty="0" smtClean="0">
                <a:latin typeface="Neo Sans Pro" panose="020B0504030504040204" pitchFamily="34" charset="0"/>
              </a:rPr>
            </a:br>
            <a:endParaRPr lang="en-US" dirty="0">
              <a:latin typeface="Neo Sans Pro" panose="020B05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862" y="3671296"/>
            <a:ext cx="3586162" cy="2710992"/>
          </a:xfrm>
          <a:prstGeom prst="rect">
            <a:avLst/>
          </a:prstGeom>
        </p:spPr>
      </p:pic>
      <p:sp>
        <p:nvSpPr>
          <p:cNvPr id="7" name="Content Placeholder 1"/>
          <p:cNvSpPr>
            <a:spLocks noGrp="1"/>
          </p:cNvSpPr>
          <p:nvPr>
            <p:ph sz="quarter" idx="13"/>
          </p:nvPr>
        </p:nvSpPr>
        <p:spPr>
          <a:xfrm>
            <a:off x="513080" y="235789"/>
            <a:ext cx="9321800" cy="65455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latin typeface="Neo Sans Pro" panose="020B0504030504040204" pitchFamily="34" charset="0"/>
              </a:rPr>
              <a:t>Precidium™ Seamless Floor Systems</a:t>
            </a:r>
            <a:br>
              <a:rPr lang="en-US" sz="2600" dirty="0">
                <a:latin typeface="Neo Sans Pro" panose="020B0504030504040204" pitchFamily="34" charset="0"/>
              </a:rPr>
            </a:br>
            <a:r>
              <a:rPr lang="en-US" sz="2200" i="1" dirty="0">
                <a:latin typeface="Neo Sans Pro" panose="020B0504030504040204" pitchFamily="34" charset="0"/>
              </a:rPr>
              <a:t>exclusively distributed by Axalta Coating Systems</a:t>
            </a:r>
            <a:endParaRPr lang="en-US" sz="2200" dirty="0">
              <a:latin typeface="Neo Sans Pro" panose="020B0504030504040204" pitchFamily="34" charset="0"/>
            </a:endParaRP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862" y="235789"/>
            <a:ext cx="3551656" cy="339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2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13080" y="1129541"/>
            <a:ext cx="11042256" cy="524825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Neo Sans Pro" panose="020B0504030504040204" pitchFamily="34" charset="0"/>
              </a:rPr>
              <a:t>Precidium™ MTI Bus Floor Application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>
              <a:latin typeface="Neo Sans Pro" panose="020B0504030504040204" pitchFamily="34" charset="0"/>
            </a:endParaRPr>
          </a:p>
          <a:p>
            <a:r>
              <a:rPr lang="en-US" sz="2100" b="1" dirty="0" smtClean="0">
                <a:latin typeface="Neo Sans Pro" panose="020B0504030504040204" pitchFamily="34" charset="0"/>
              </a:rPr>
              <a:t>Precidium MTI Bus Floor Membrane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Neo Sans Pro" panose="020B0504030504040204" pitchFamily="34" charset="0"/>
              </a:rPr>
              <a:t>Apply with a High-Pressure Plural Component proportioner (1:1) system capable of producing 2500-3500 psi; Graco H-XP2 with a Fusion AP gun or equivalent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Neo Sans Pro" panose="020B0504030504040204" pitchFamily="34" charset="0"/>
              </a:rPr>
              <a:t>Set recirculation temperature, ensure material agitation and purge gun</a:t>
            </a:r>
          </a:p>
          <a:p>
            <a:pPr marL="457200" lvl="1" indent="0">
              <a:buNone/>
            </a:pPr>
            <a:endParaRPr lang="en-US" dirty="0">
              <a:latin typeface="Neo Sans Pro" panose="020B0504030504040204" pitchFamily="34" charset="0"/>
            </a:endParaRPr>
          </a:p>
          <a:p>
            <a:pPr marL="457200" lvl="1" indent="0">
              <a:buNone/>
            </a:pPr>
            <a:endParaRPr lang="en-US" dirty="0" smtClean="0">
              <a:latin typeface="Neo Sans Pro" panose="020B0504030504040204" pitchFamily="34" charset="0"/>
            </a:endParaRPr>
          </a:p>
          <a:p>
            <a:pPr marL="457200" lvl="1" indent="0">
              <a:buNone/>
            </a:pPr>
            <a:r>
              <a:rPr lang="en-US" sz="2300" dirty="0" smtClean="0">
                <a:latin typeface="Neo Sans Pro" panose="020B0504030504040204" pitchFamily="34" charset="0"/>
              </a:rPr>
              <a:t>Step 1	Cut in all corners, edges and hard to reach areas</a:t>
            </a:r>
          </a:p>
          <a:p>
            <a:pPr marL="457200" lvl="1" indent="0">
              <a:buNone/>
            </a:pPr>
            <a:endParaRPr lang="en-US" sz="2300" dirty="0">
              <a:latin typeface="Neo Sans Pro" panose="020B0504030504040204" pitchFamily="34" charset="0"/>
            </a:endParaRPr>
          </a:p>
          <a:p>
            <a:pPr marL="457200" lvl="1" indent="0">
              <a:buNone/>
            </a:pPr>
            <a:r>
              <a:rPr lang="en-US" sz="2300" dirty="0" smtClean="0">
                <a:latin typeface="Neo Sans Pro" panose="020B0504030504040204" pitchFamily="34" charset="0"/>
              </a:rPr>
              <a:t>Step 2 </a:t>
            </a:r>
            <a:r>
              <a:rPr lang="en-US" sz="2300" dirty="0">
                <a:latin typeface="Neo Sans Pro" panose="020B0504030504040204" pitchFamily="34" charset="0"/>
              </a:rPr>
              <a:t>	</a:t>
            </a:r>
            <a:r>
              <a:rPr lang="en-US" sz="2300" dirty="0" smtClean="0">
                <a:latin typeface="Neo Sans Pro" panose="020B0504030504040204" pitchFamily="34" charset="0"/>
              </a:rPr>
              <a:t>Apply 1</a:t>
            </a:r>
            <a:r>
              <a:rPr lang="en-US" sz="2300" baseline="30000" dirty="0" smtClean="0">
                <a:latin typeface="Neo Sans Pro" panose="020B0504030504040204" pitchFamily="34" charset="0"/>
              </a:rPr>
              <a:t>st</a:t>
            </a:r>
            <a:r>
              <a:rPr lang="en-US" sz="2300" dirty="0" smtClean="0">
                <a:latin typeface="Neo Sans Pro" panose="020B0504030504040204" pitchFamily="34" charset="0"/>
              </a:rPr>
              <a:t> membrane coat – target 30 mils – even speed and overlapping strokes</a:t>
            </a:r>
          </a:p>
          <a:p>
            <a:pPr marL="457200" lvl="1" indent="0">
              <a:buNone/>
            </a:pPr>
            <a:r>
              <a:rPr lang="en-US" sz="2300" dirty="0">
                <a:latin typeface="Neo Sans Pro" panose="020B0504030504040204" pitchFamily="34" charset="0"/>
              </a:rPr>
              <a:t>	</a:t>
            </a:r>
            <a:r>
              <a:rPr lang="en-US" sz="2300" dirty="0" smtClean="0">
                <a:latin typeface="Neo Sans Pro" panose="020B0504030504040204" pitchFamily="34" charset="0"/>
              </a:rPr>
              <a:t>	- Material sets in 2 minutes; can walk over 1</a:t>
            </a:r>
            <a:r>
              <a:rPr lang="en-US" sz="2300" baseline="30000" dirty="0" smtClean="0">
                <a:latin typeface="Neo Sans Pro" panose="020B0504030504040204" pitchFamily="34" charset="0"/>
              </a:rPr>
              <a:t>st</a:t>
            </a:r>
            <a:r>
              <a:rPr lang="en-US" sz="2300" dirty="0" smtClean="0">
                <a:latin typeface="Neo Sans Pro" panose="020B0504030504040204" pitchFamily="34" charset="0"/>
              </a:rPr>
              <a:t> pass with clean feet in 2-5 minutes after 		application</a:t>
            </a:r>
          </a:p>
          <a:p>
            <a:pPr marL="457200" lvl="1" indent="0">
              <a:buNone/>
            </a:pPr>
            <a:endParaRPr lang="en-US" sz="2300" dirty="0">
              <a:latin typeface="Neo Sans Pro" panose="020B0504030504040204" pitchFamily="34" charset="0"/>
            </a:endParaRPr>
          </a:p>
          <a:p>
            <a:pPr marL="457200" lvl="1" indent="0">
              <a:buNone/>
            </a:pPr>
            <a:r>
              <a:rPr lang="en-US" sz="2300" dirty="0" smtClean="0">
                <a:latin typeface="Neo Sans Pro" panose="020B0504030504040204" pitchFamily="34" charset="0"/>
              </a:rPr>
              <a:t>Step 3	Apply 2</a:t>
            </a:r>
            <a:r>
              <a:rPr lang="en-US" sz="2300" baseline="30000" dirty="0" smtClean="0">
                <a:latin typeface="Neo Sans Pro" panose="020B0504030504040204" pitchFamily="34" charset="0"/>
              </a:rPr>
              <a:t>nd</a:t>
            </a:r>
            <a:r>
              <a:rPr lang="en-US" sz="2300" dirty="0" smtClean="0">
                <a:latin typeface="Neo Sans Pro" panose="020B0504030504040204" pitchFamily="34" charset="0"/>
              </a:rPr>
              <a:t> membrane coat – target 30 </a:t>
            </a:r>
            <a:r>
              <a:rPr lang="en-US" sz="2300" dirty="0">
                <a:latin typeface="Neo Sans Pro" panose="020B0504030504040204" pitchFamily="34" charset="0"/>
              </a:rPr>
              <a:t>mils – even speed and overlapping </a:t>
            </a:r>
            <a:r>
              <a:rPr lang="en-US" sz="2300" dirty="0" smtClean="0">
                <a:latin typeface="Neo Sans Pro" panose="020B0504030504040204" pitchFamily="34" charset="0"/>
              </a:rPr>
              <a:t>strokes</a:t>
            </a:r>
          </a:p>
          <a:p>
            <a:pPr marL="457200" lvl="1" indent="0">
              <a:buNone/>
            </a:pPr>
            <a:r>
              <a:rPr lang="en-US" sz="2300" dirty="0">
                <a:latin typeface="Neo Sans Pro" panose="020B0504030504040204" pitchFamily="34" charset="0"/>
              </a:rPr>
              <a:t>		- Material sets in 2 minutes; can walk over </a:t>
            </a:r>
            <a:r>
              <a:rPr lang="en-US" sz="2300" dirty="0" smtClean="0">
                <a:latin typeface="Neo Sans Pro" panose="020B0504030504040204" pitchFamily="34" charset="0"/>
              </a:rPr>
              <a:t>2</a:t>
            </a:r>
            <a:r>
              <a:rPr lang="en-US" sz="2300" baseline="30000" dirty="0" smtClean="0">
                <a:latin typeface="Neo Sans Pro" panose="020B0504030504040204" pitchFamily="34" charset="0"/>
              </a:rPr>
              <a:t>nd</a:t>
            </a:r>
            <a:r>
              <a:rPr lang="en-US" sz="2300" dirty="0" smtClean="0">
                <a:latin typeface="Neo Sans Pro" panose="020B0504030504040204" pitchFamily="34" charset="0"/>
              </a:rPr>
              <a:t> pass </a:t>
            </a:r>
            <a:r>
              <a:rPr lang="en-US" sz="2300" dirty="0">
                <a:latin typeface="Neo Sans Pro" panose="020B0504030504040204" pitchFamily="34" charset="0"/>
              </a:rPr>
              <a:t>with clean feet in 2-5 minutes after </a:t>
            </a:r>
            <a:r>
              <a:rPr lang="en-US" sz="2300" dirty="0" smtClean="0">
                <a:latin typeface="Neo Sans Pro" panose="020B0504030504040204" pitchFamily="34" charset="0"/>
              </a:rPr>
              <a:t>		application</a:t>
            </a:r>
          </a:p>
          <a:p>
            <a:pPr marL="457200" lvl="1" indent="0">
              <a:buNone/>
            </a:pPr>
            <a:endParaRPr lang="en-US" sz="2300" dirty="0">
              <a:latin typeface="Neo Sans Pro" panose="020B0504030504040204" pitchFamily="34" charset="0"/>
            </a:endParaRPr>
          </a:p>
          <a:p>
            <a:pPr marL="457200" lvl="1" indent="0">
              <a:buNone/>
            </a:pPr>
            <a:r>
              <a:rPr lang="en-US" sz="2300" dirty="0" smtClean="0">
                <a:latin typeface="Neo Sans Pro" panose="020B0504030504040204" pitchFamily="34" charset="0"/>
              </a:rPr>
              <a:t>Step 4	Apply texture coat – light overspray application method, repeat as needed to achieve 		desired texture and even application coverage</a:t>
            </a:r>
            <a:endParaRPr lang="en-US" sz="2300" dirty="0">
              <a:latin typeface="Neo Sans Pro" panose="020B0504030504040204" pitchFamily="34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Neo Sans Pro" panose="020B0504030504040204" pitchFamily="34" charset="0"/>
              </a:rPr>
              <a:t/>
            </a:r>
            <a:br>
              <a:rPr lang="en-US" dirty="0" smtClean="0">
                <a:latin typeface="Neo Sans Pro" panose="020B0504030504040204" pitchFamily="34" charset="0"/>
              </a:rPr>
            </a:br>
            <a:endParaRPr lang="en-US" dirty="0">
              <a:latin typeface="Neo Sans Pro" panose="020B0504030504040204" pitchFamily="34" charset="0"/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513080" y="235789"/>
            <a:ext cx="9321800" cy="65455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latin typeface="Neo Sans Pro" panose="020B0504030504040204" pitchFamily="34" charset="0"/>
              </a:rPr>
              <a:t>Precidium™ Seamless Floor Systems</a:t>
            </a:r>
            <a:br>
              <a:rPr lang="en-US" sz="2600" dirty="0">
                <a:latin typeface="Neo Sans Pro" panose="020B0504030504040204" pitchFamily="34" charset="0"/>
              </a:rPr>
            </a:br>
            <a:r>
              <a:rPr lang="en-US" sz="2200" i="1" dirty="0">
                <a:latin typeface="Neo Sans Pro" panose="020B0504030504040204" pitchFamily="34" charset="0"/>
              </a:rPr>
              <a:t>exclusively distributed by Axalta Coating Systems</a:t>
            </a:r>
            <a:endParaRPr lang="en-US" sz="2200" dirty="0">
              <a:latin typeface="Neo Sans Pro" panose="020B0504030504040204" pitchFamily="34" charset="0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272" y="51035"/>
            <a:ext cx="128027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6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76340" y="1215805"/>
            <a:ext cx="11042256" cy="52482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u="sng" dirty="0" smtClean="0">
                <a:latin typeface="Neo Sans Pro" panose="020B0504030504040204" pitchFamily="34" charset="0"/>
              </a:rPr>
              <a:t>Precidium™ MTI Bus Floor Application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>
              <a:latin typeface="Neo Sans Pro" panose="020B0504030504040204" pitchFamily="34" charset="0"/>
            </a:endParaRPr>
          </a:p>
          <a:p>
            <a:r>
              <a:rPr lang="en-US" b="1" dirty="0" smtClean="0">
                <a:latin typeface="Neo Sans Pro" panose="020B0504030504040204" pitchFamily="34" charset="0"/>
              </a:rPr>
              <a:t>Precidium MTI Bus Floor Membrane – Safety Yellow Accents</a:t>
            </a:r>
          </a:p>
          <a:p>
            <a:pPr lvl="1">
              <a:lnSpc>
                <a:spcPct val="110000"/>
              </a:lnSpc>
            </a:pPr>
            <a:r>
              <a:rPr lang="en-US" dirty="0" smtClean="0">
                <a:latin typeface="Neo Sans Pro" panose="020B0504030504040204" pitchFamily="34" charset="0"/>
              </a:rPr>
              <a:t>Apply with a High-Pressure Plural Component proportioner (1:1) system capable of producing 2500-3500 psi; Graco H-XP2 with a Fusion AP gun or equivalent</a:t>
            </a:r>
          </a:p>
          <a:p>
            <a:pPr lvl="1">
              <a:lnSpc>
                <a:spcPct val="110000"/>
              </a:lnSpc>
            </a:pPr>
            <a:r>
              <a:rPr lang="en-US" dirty="0" smtClean="0">
                <a:latin typeface="Neo Sans Pro" panose="020B0504030504040204" pitchFamily="34" charset="0"/>
              </a:rPr>
              <a:t>Set recirculation temperature, ensure material agitation and purge gun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en-US" dirty="0">
              <a:latin typeface="Neo Sans Pro" panose="020B0504030504040204" pitchFamily="34" charset="0"/>
            </a:endParaRPr>
          </a:p>
          <a:p>
            <a:pPr marL="457200" lvl="1" indent="0">
              <a:buNone/>
            </a:pPr>
            <a:endParaRPr lang="en-US" dirty="0" smtClean="0">
              <a:latin typeface="Neo Sans Pro" panose="020B0504030504040204" pitchFamily="34" charset="0"/>
            </a:endParaRPr>
          </a:p>
          <a:p>
            <a:pPr marL="457200" lvl="1" indent="0">
              <a:buNone/>
            </a:pPr>
            <a:r>
              <a:rPr lang="en-US" sz="1800" dirty="0" smtClean="0">
                <a:latin typeface="Neo Sans Pro" panose="020B0504030504040204" pitchFamily="34" charset="0"/>
              </a:rPr>
              <a:t>Step 1	Cover area not be coated with a pre-cut tarp</a:t>
            </a:r>
          </a:p>
          <a:p>
            <a:pPr marL="457200" lvl="1" indent="0">
              <a:buNone/>
            </a:pPr>
            <a:r>
              <a:rPr lang="en-US" sz="1800" dirty="0">
                <a:latin typeface="Neo Sans Pro" panose="020B0504030504040204" pitchFamily="34" charset="0"/>
              </a:rPr>
              <a:t>	</a:t>
            </a:r>
            <a:r>
              <a:rPr lang="en-US" sz="1800" dirty="0" smtClean="0">
                <a:latin typeface="Neo Sans Pro" panose="020B0504030504040204" pitchFamily="34" charset="0"/>
              </a:rPr>
              <a:t>	Install templates for hazard markings</a:t>
            </a:r>
          </a:p>
          <a:p>
            <a:pPr marL="457200" lvl="1" indent="0">
              <a:buNone/>
            </a:pPr>
            <a:endParaRPr lang="en-US" sz="1800" dirty="0">
              <a:latin typeface="Neo Sans Pro" panose="020B0504030504040204" pitchFamily="34" charset="0"/>
            </a:endParaRPr>
          </a:p>
          <a:p>
            <a:pPr marL="457200" lvl="1" indent="0">
              <a:buNone/>
            </a:pPr>
            <a:r>
              <a:rPr lang="en-US" sz="1800" dirty="0" smtClean="0">
                <a:latin typeface="Neo Sans Pro" panose="020B0504030504040204" pitchFamily="34" charset="0"/>
              </a:rPr>
              <a:t>Step 2	Apply Color to hiding – even speed and overlapping strokes (20-30 mils pending opacity of 		color)</a:t>
            </a:r>
          </a:p>
          <a:p>
            <a:pPr marL="457200" lvl="1" indent="0">
              <a:buNone/>
            </a:pPr>
            <a:endParaRPr lang="en-US" sz="1800" dirty="0">
              <a:latin typeface="Neo Sans Pro" panose="020B0504030504040204" pitchFamily="34" charset="0"/>
            </a:endParaRPr>
          </a:p>
          <a:p>
            <a:pPr marL="457200" lvl="1" indent="0">
              <a:buNone/>
            </a:pPr>
            <a:r>
              <a:rPr lang="en-US" sz="1800" dirty="0" smtClean="0">
                <a:latin typeface="Neo Sans Pro" panose="020B0504030504040204" pitchFamily="34" charset="0"/>
              </a:rPr>
              <a:t>Step 3	Apply texture coat – light overspray application method, repeat as needed to achieve 		desired texture and even application coverage</a:t>
            </a:r>
            <a:endParaRPr lang="en-US" sz="1800" dirty="0">
              <a:latin typeface="Neo Sans Pro" panose="020B0504030504040204" pitchFamily="34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Neo Sans Pro" panose="020B0504030504040204" pitchFamily="34" charset="0"/>
              </a:rPr>
              <a:t/>
            </a:r>
            <a:br>
              <a:rPr lang="en-US" dirty="0" smtClean="0">
                <a:latin typeface="Neo Sans Pro" panose="020B0504030504040204" pitchFamily="34" charset="0"/>
              </a:rPr>
            </a:br>
            <a:endParaRPr lang="en-US" dirty="0">
              <a:latin typeface="Neo Sans Pro" panose="020B0504030504040204" pitchFamily="34" charset="0"/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513080" y="235789"/>
            <a:ext cx="9321800" cy="65455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latin typeface="Neo Sans Pro" panose="020B0504030504040204" pitchFamily="34" charset="0"/>
              </a:rPr>
              <a:t>Precidium™ Seamless Floor Systems</a:t>
            </a:r>
            <a:br>
              <a:rPr lang="en-US" sz="2600" dirty="0">
                <a:latin typeface="Neo Sans Pro" panose="020B0504030504040204" pitchFamily="34" charset="0"/>
              </a:rPr>
            </a:br>
            <a:r>
              <a:rPr lang="en-US" sz="2200" i="1" dirty="0">
                <a:latin typeface="Neo Sans Pro" panose="020B0504030504040204" pitchFamily="34" charset="0"/>
              </a:rPr>
              <a:t>exclusively distributed by Axalta Coating Systems</a:t>
            </a:r>
            <a:endParaRPr lang="en-US" sz="2200" dirty="0">
              <a:latin typeface="Neo Sans Pro" panose="020B0504030504040204" pitchFamily="34" charset="0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272" y="51035"/>
            <a:ext cx="128027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50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13080" y="1129541"/>
            <a:ext cx="11042256" cy="5029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 smtClean="0">
                <a:latin typeface="Neo Sans Pro" panose="020B0504030504040204" pitchFamily="34" charset="0"/>
              </a:rPr>
              <a:t>Precidium™ MTI Bus Floor Application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>
              <a:latin typeface="Neo Sans Pro" panose="020B0504030504040204" pitchFamily="34" charset="0"/>
            </a:endParaRPr>
          </a:p>
          <a:p>
            <a:r>
              <a:rPr lang="en-US" b="1" dirty="0" smtClean="0">
                <a:latin typeface="Neo Sans Pro" panose="020B0504030504040204" pitchFamily="34" charset="0"/>
              </a:rPr>
              <a:t>Post Spray</a:t>
            </a:r>
          </a:p>
          <a:p>
            <a:pPr lvl="1"/>
            <a:r>
              <a:rPr lang="en-US" sz="1800" dirty="0" smtClean="0">
                <a:latin typeface="Neo Sans Pro" panose="020B0504030504040204" pitchFamily="34" charset="0"/>
              </a:rPr>
              <a:t>After application complete – 5-10 minutes </a:t>
            </a:r>
          </a:p>
          <a:p>
            <a:pPr lvl="2"/>
            <a:r>
              <a:rPr lang="en-US" sz="1600" dirty="0" smtClean="0">
                <a:latin typeface="Neo Sans Pro" panose="020B0504030504040204" pitchFamily="34" charset="0"/>
              </a:rPr>
              <a:t>Pull Wire tape (sooner than later, same day recommended)</a:t>
            </a:r>
          </a:p>
          <a:p>
            <a:pPr lvl="2"/>
            <a:r>
              <a:rPr lang="en-US" sz="1600" dirty="0" smtClean="0">
                <a:latin typeface="Neo Sans Pro" panose="020B0504030504040204" pitchFamily="34" charset="0"/>
              </a:rPr>
              <a:t>Remove Masking</a:t>
            </a:r>
          </a:p>
          <a:p>
            <a:pPr lvl="1"/>
            <a:r>
              <a:rPr lang="en-US" sz="1800" dirty="0" smtClean="0">
                <a:latin typeface="Neo Sans Pro" panose="020B0504030504040204" pitchFamily="34" charset="0"/>
              </a:rPr>
              <a:t>Quality Inspection post spray</a:t>
            </a:r>
          </a:p>
          <a:p>
            <a:pPr marL="0" lvl="1" indent="0">
              <a:spcBef>
                <a:spcPts val="1000"/>
              </a:spcBef>
              <a:buNone/>
            </a:pPr>
            <a:endParaRPr lang="en-US" b="1" dirty="0" smtClean="0">
              <a:latin typeface="Neo Sans Pro" panose="020B0504030504040204" pitchFamily="34" charset="0"/>
            </a:endParaRPr>
          </a:p>
          <a:p>
            <a:pPr marL="0" lvl="1" indent="0">
              <a:spcBef>
                <a:spcPts val="1000"/>
              </a:spcBef>
              <a:buNone/>
            </a:pPr>
            <a:r>
              <a:rPr lang="en-US" b="1" dirty="0" smtClean="0">
                <a:latin typeface="Neo Sans Pro" panose="020B0504030504040204" pitchFamily="34" charset="0"/>
              </a:rPr>
              <a:t>Installation Time Summary:</a:t>
            </a:r>
            <a:endParaRPr lang="en-US" b="1" dirty="0">
              <a:latin typeface="Neo Sans Pro" panose="020B0504030504040204" pitchFamily="34" charset="0"/>
            </a:endParaRPr>
          </a:p>
          <a:p>
            <a:pPr marL="0" lvl="1" indent="0">
              <a:spcBef>
                <a:spcPts val="1000"/>
              </a:spcBef>
              <a:buNone/>
            </a:pPr>
            <a:r>
              <a:rPr lang="en-US" dirty="0">
                <a:latin typeface="Neo Sans Pro" panose="020B0504030504040204" pitchFamily="34" charset="0"/>
              </a:rPr>
              <a:t>Surface Prep:	consistent with vinyl / rubber floor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dirty="0">
                <a:latin typeface="Neo Sans Pro" panose="020B0504030504040204" pitchFamily="34" charset="0"/>
              </a:rPr>
              <a:t>Primer		if required, 3 hours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dirty="0">
                <a:latin typeface="Neo Sans Pro" panose="020B0504030504040204" pitchFamily="34" charset="0"/>
              </a:rPr>
              <a:t>Membrane	30 minutes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dirty="0">
                <a:latin typeface="Neo Sans Pro" panose="020B0504030504040204" pitchFamily="34" charset="0"/>
              </a:rPr>
              <a:t>Safety Accents	30 </a:t>
            </a:r>
            <a:r>
              <a:rPr lang="en-US" dirty="0" smtClean="0">
                <a:latin typeface="Neo Sans Pro" panose="020B0504030504040204" pitchFamily="34" charset="0"/>
              </a:rPr>
              <a:t>minutes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dirty="0" smtClean="0">
                <a:latin typeface="Neo Sans Pro" panose="020B0504030504040204" pitchFamily="34" charset="0"/>
              </a:rPr>
              <a:t>* Time summary is based on a refurbished floor</a:t>
            </a:r>
            <a:endParaRPr lang="en-US" dirty="0">
              <a:latin typeface="Neo Sans Pro" panose="020B0504030504040204" pitchFamily="34" charset="0"/>
            </a:endParaRPr>
          </a:p>
          <a:p>
            <a:pPr marL="0" indent="0">
              <a:buNone/>
            </a:pPr>
            <a:endParaRPr lang="en-US" sz="2000" dirty="0" smtClean="0">
              <a:latin typeface="Neo Sans Pro" panose="020B0504030504040204" pitchFamily="34" charset="0"/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513080" y="235789"/>
            <a:ext cx="9321800" cy="65455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latin typeface="Neo Sans Pro" panose="020B0504030504040204" pitchFamily="34" charset="0"/>
              </a:rPr>
              <a:t>Precidium™ Seamless Floor Systems</a:t>
            </a:r>
            <a:r>
              <a:rPr lang="en-US" sz="2600" dirty="0" smtClean="0">
                <a:latin typeface="Neo Sans Pro" panose="020B0504030504040204" pitchFamily="34" charset="0"/>
              </a:rPr>
              <a:t/>
            </a:r>
            <a:br>
              <a:rPr lang="en-US" sz="2600" dirty="0" smtClean="0">
                <a:latin typeface="Neo Sans Pro" panose="020B0504030504040204" pitchFamily="34" charset="0"/>
              </a:rPr>
            </a:br>
            <a:r>
              <a:rPr lang="en-US" sz="2200" i="1" dirty="0" smtClean="0">
                <a:latin typeface="Neo Sans Pro" panose="020B0504030504040204" pitchFamily="34" charset="0"/>
              </a:rPr>
              <a:t>exclusively </a:t>
            </a:r>
            <a:r>
              <a:rPr lang="en-US" sz="2200" i="1" dirty="0">
                <a:latin typeface="Neo Sans Pro" panose="020B0504030504040204" pitchFamily="34" charset="0"/>
              </a:rPr>
              <a:t>distributed by Axalta Coating Systems</a:t>
            </a:r>
            <a:endParaRPr lang="en-US" sz="2200" dirty="0">
              <a:latin typeface="Neo Sans Pro" panose="020B0504030504040204" pitchFamily="34" charset="0"/>
            </a:endParaRP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837" y="1044035"/>
            <a:ext cx="3304318" cy="51149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272" y="51035"/>
            <a:ext cx="128027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42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0597" y="2191937"/>
            <a:ext cx="2421361" cy="365303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13080" y="1129541"/>
            <a:ext cx="4311962" cy="4937704"/>
          </a:xfrm>
        </p:spPr>
        <p:txBody>
          <a:bodyPr/>
          <a:lstStyle/>
          <a:p>
            <a:pPr marL="0" lvl="1" indent="0">
              <a:spcBef>
                <a:spcPts val="1000"/>
              </a:spcBef>
              <a:buNone/>
            </a:pPr>
            <a:r>
              <a:rPr lang="en-US" b="1" dirty="0" smtClean="0">
                <a:latin typeface="Neo Sans Pro" panose="020B0504030504040204" pitchFamily="34" charset="0"/>
              </a:rPr>
              <a:t>Equipment Info:</a:t>
            </a:r>
          </a:p>
          <a:p>
            <a:pPr marL="228600" lvl="1"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dirty="0" smtClean="0">
                <a:latin typeface="Neo Sans Pro" panose="020B0504030504040204" pitchFamily="34" charset="0"/>
              </a:rPr>
              <a:t>High-Pressure </a:t>
            </a:r>
            <a:r>
              <a:rPr lang="en-US" dirty="0">
                <a:latin typeface="Neo Sans Pro" panose="020B0504030504040204" pitchFamily="34" charset="0"/>
              </a:rPr>
              <a:t>Plural Component proportioner (1:1) system capable of producing 2500-3500 psi; </a:t>
            </a:r>
            <a:r>
              <a:rPr lang="en-US" dirty="0" smtClean="0">
                <a:latin typeface="Neo Sans Pro" panose="020B0504030504040204" pitchFamily="34" charset="0"/>
              </a:rPr>
              <a:t>example Graco H-XP2</a:t>
            </a:r>
          </a:p>
          <a:p>
            <a:pPr marL="228600" lvl="1"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dirty="0" smtClean="0">
                <a:latin typeface="Neo Sans Pro" panose="020B0504030504040204" pitchFamily="34" charset="0"/>
              </a:rPr>
              <a:t>Fusion </a:t>
            </a:r>
            <a:r>
              <a:rPr lang="en-US" dirty="0">
                <a:latin typeface="Neo Sans Pro" panose="020B0504030504040204" pitchFamily="34" charset="0"/>
              </a:rPr>
              <a:t>AP gun or </a:t>
            </a:r>
            <a:r>
              <a:rPr lang="en-US" dirty="0" smtClean="0">
                <a:latin typeface="Neo Sans Pro" panose="020B0504030504040204" pitchFamily="34" charset="0"/>
              </a:rPr>
              <a:t>equivalent</a:t>
            </a:r>
          </a:p>
          <a:p>
            <a:pPr marL="0" lvl="1" indent="0">
              <a:spcBef>
                <a:spcPts val="1000"/>
              </a:spcBef>
              <a:buNone/>
            </a:pPr>
            <a:endParaRPr lang="en-US" dirty="0" smtClean="0">
              <a:latin typeface="Neo Sans Pro" panose="020B0504030504040204" pitchFamily="34" charset="0"/>
            </a:endParaRPr>
          </a:p>
          <a:p>
            <a:pPr marL="0" lvl="1" indent="0">
              <a:spcBef>
                <a:spcPts val="1000"/>
              </a:spcBef>
              <a:buNone/>
            </a:pPr>
            <a:endParaRPr lang="en-US" dirty="0" smtClean="0">
              <a:latin typeface="Neo Sans Pro" panose="020B050403050404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176" y="1482649"/>
            <a:ext cx="2799564" cy="45260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354" y="4082523"/>
            <a:ext cx="1310297" cy="1628076"/>
          </a:xfrm>
          <a:prstGeom prst="rect">
            <a:avLst/>
          </a:prstGeom>
        </p:spPr>
      </p:pic>
      <p:sp>
        <p:nvSpPr>
          <p:cNvPr id="9" name="Content Placeholder 1"/>
          <p:cNvSpPr>
            <a:spLocks noGrp="1"/>
          </p:cNvSpPr>
          <p:nvPr>
            <p:ph sz="quarter" idx="13"/>
          </p:nvPr>
        </p:nvSpPr>
        <p:spPr>
          <a:xfrm>
            <a:off x="513080" y="235789"/>
            <a:ext cx="9321800" cy="65455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latin typeface="Neo Sans Pro" panose="020B0504030504040204" pitchFamily="34" charset="0"/>
              </a:rPr>
              <a:t>Precidium™ Seamless Floor Systems</a:t>
            </a:r>
            <a:br>
              <a:rPr lang="en-US" sz="2600" dirty="0">
                <a:latin typeface="Neo Sans Pro" panose="020B0504030504040204" pitchFamily="34" charset="0"/>
              </a:rPr>
            </a:br>
            <a:r>
              <a:rPr lang="en-US" sz="2200" i="1" dirty="0">
                <a:latin typeface="Neo Sans Pro" panose="020B0504030504040204" pitchFamily="34" charset="0"/>
              </a:rPr>
              <a:t>exclusively distributed by Axalta Coating Systems</a:t>
            </a:r>
            <a:endParaRPr lang="en-US" sz="2200" dirty="0">
              <a:latin typeface="Neo Sans Pro" panose="020B0504030504040204" pitchFamily="34" charset="0"/>
            </a:endParaRP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272" y="51035"/>
            <a:ext cx="128027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47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sz="quarter" idx="13"/>
          </p:nvPr>
        </p:nvSpPr>
        <p:spPr>
          <a:xfrm>
            <a:off x="513080" y="235789"/>
            <a:ext cx="9321800" cy="65455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latin typeface="Neo Sans Pro" panose="020B0504030504040204" pitchFamily="34" charset="0"/>
              </a:rPr>
              <a:t>Precidium™ Seamless Floor Systems</a:t>
            </a:r>
            <a:br>
              <a:rPr lang="en-US" sz="2600" dirty="0">
                <a:latin typeface="Neo Sans Pro" panose="020B0504030504040204" pitchFamily="34" charset="0"/>
              </a:rPr>
            </a:br>
            <a:r>
              <a:rPr lang="en-US" sz="2200" i="1" dirty="0">
                <a:latin typeface="Neo Sans Pro" panose="020B0504030504040204" pitchFamily="34" charset="0"/>
              </a:rPr>
              <a:t>exclusively distributed by Axalta Coating Systems</a:t>
            </a:r>
            <a:endParaRPr lang="en-US" sz="2200" dirty="0">
              <a:latin typeface="Neo Sans Pro" panose="020B0504030504040204" pitchFamily="34" charset="0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272" y="51035"/>
            <a:ext cx="1280271" cy="786452"/>
          </a:xfrm>
          <a:prstGeom prst="rect">
            <a:avLst/>
          </a:prstGeom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0977537"/>
              </p:ext>
            </p:extLst>
          </p:nvPr>
        </p:nvGraphicFramePr>
        <p:xfrm>
          <a:off x="1610264" y="965138"/>
          <a:ext cx="8269857" cy="5382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Worksheet" r:id="rId4" imgW="8153182" imgH="5307054" progId="Excel.Sheet.12">
                  <p:embed/>
                </p:oleObj>
              </mc:Choice>
              <mc:Fallback>
                <p:oleObj name="Worksheet" r:id="rId4" imgW="8153182" imgH="530705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10264" y="965138"/>
                        <a:ext cx="8269857" cy="5382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43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Weight savings</a:t>
            </a:r>
            <a:endParaRPr lang="en-US" dirty="0"/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Graffiti resistance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Tests in process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Docket 90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Tests in process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sz="quarter" idx="13"/>
          </p:nvPr>
        </p:nvSpPr>
        <p:spPr>
          <a:xfrm>
            <a:off x="513080" y="235789"/>
            <a:ext cx="9321800" cy="65455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latin typeface="Neo Sans Pro" panose="020B0504030504040204" pitchFamily="34" charset="0"/>
              </a:rPr>
              <a:t>Precidium™ Seamless Floor Systems</a:t>
            </a:r>
            <a:br>
              <a:rPr lang="en-US" sz="2600" dirty="0">
                <a:latin typeface="Neo Sans Pro" panose="020B0504030504040204" pitchFamily="34" charset="0"/>
              </a:rPr>
            </a:br>
            <a:r>
              <a:rPr lang="en-US" sz="2200" i="1" dirty="0">
                <a:latin typeface="Neo Sans Pro" panose="020B0504030504040204" pitchFamily="34" charset="0"/>
              </a:rPr>
              <a:t>exclusively distributed by Axalta Coating Systems</a:t>
            </a:r>
            <a:endParaRPr lang="en-US" sz="2200" dirty="0">
              <a:latin typeface="Neo Sans Pro" panose="020B0504030504040204" pitchFamily="34" charset="0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272" y="51035"/>
            <a:ext cx="1280271" cy="786452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5214347"/>
              </p:ext>
            </p:extLst>
          </p:nvPr>
        </p:nvGraphicFramePr>
        <p:xfrm>
          <a:off x="2591143" y="1182393"/>
          <a:ext cx="8153400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Worksheet" r:id="rId4" imgW="8153182" imgH="1197645" progId="Excel.Sheet.12">
                  <p:embed/>
                </p:oleObj>
              </mc:Choice>
              <mc:Fallback>
                <p:oleObj name="Worksheet" r:id="rId4" imgW="8153182" imgH="119764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91143" y="1182393"/>
                        <a:ext cx="8153400" cy="1196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571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sz="quarter" idx="13"/>
          </p:nvPr>
        </p:nvSpPr>
        <p:spPr>
          <a:xfrm>
            <a:off x="513080" y="235789"/>
            <a:ext cx="9321800" cy="65455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latin typeface="Neo Sans Pro" panose="020B0504030504040204" pitchFamily="34" charset="0"/>
              </a:rPr>
              <a:t>Precidium™ Seamless Floor Systems</a:t>
            </a:r>
            <a:br>
              <a:rPr lang="en-US" sz="2600" dirty="0">
                <a:latin typeface="Neo Sans Pro" panose="020B0504030504040204" pitchFamily="34" charset="0"/>
              </a:rPr>
            </a:br>
            <a:r>
              <a:rPr lang="en-US" sz="2200" i="1" dirty="0">
                <a:latin typeface="Neo Sans Pro" panose="020B0504030504040204" pitchFamily="34" charset="0"/>
              </a:rPr>
              <a:t>exclusively distributed by Axalta Coating Systems</a:t>
            </a:r>
            <a:endParaRPr lang="en-US" sz="2200" dirty="0">
              <a:latin typeface="Neo Sans Pro" panose="020B0504030504040204" pitchFamily="34" charset="0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272" y="51035"/>
            <a:ext cx="1280271" cy="7864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918" y="1595923"/>
            <a:ext cx="9208305" cy="46041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13678" y="992459"/>
            <a:ext cx="7917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Color Samples – 3 shades of grey available – custom color can be evaluated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49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927" y="1320190"/>
            <a:ext cx="7239229" cy="5280687"/>
          </a:xfrm>
          <a:prstGeom prst="rect">
            <a:avLst/>
          </a:prstGeom>
        </p:spPr>
      </p:pic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513080" y="235789"/>
            <a:ext cx="9321800" cy="65455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latin typeface="Neo Sans Pro" panose="020B0504030504040204" pitchFamily="34" charset="0"/>
              </a:rPr>
              <a:t>Precidium™ Seamless Floor Systems</a:t>
            </a:r>
            <a:br>
              <a:rPr lang="en-US" sz="2600" dirty="0">
                <a:latin typeface="Neo Sans Pro" panose="020B0504030504040204" pitchFamily="34" charset="0"/>
              </a:rPr>
            </a:br>
            <a:r>
              <a:rPr lang="en-US" sz="2200" i="1" dirty="0">
                <a:latin typeface="Neo Sans Pro" panose="020B0504030504040204" pitchFamily="34" charset="0"/>
              </a:rPr>
              <a:t>exclusively distributed by Axalta Coating Systems</a:t>
            </a:r>
            <a:endParaRPr lang="en-US" sz="2200" dirty="0">
              <a:latin typeface="Neo Sans Pro" panose="020B0504030504040204" pitchFamily="34" charset="0"/>
            </a:endParaRPr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509" y="1257328"/>
            <a:ext cx="3396651" cy="26176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508" y="3983274"/>
            <a:ext cx="3396651" cy="26176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272" y="51035"/>
            <a:ext cx="1280271" cy="7864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70542" y="887996"/>
            <a:ext cx="4860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 of a Bus refurbishment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1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Installation Options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13080" y="1129542"/>
            <a:ext cx="5073528" cy="3041626"/>
          </a:xfrm>
        </p:spPr>
        <p:txBody>
          <a:bodyPr/>
          <a:lstStyle/>
          <a:p>
            <a:r>
              <a:rPr lang="en-US" sz="2400" dirty="0"/>
              <a:t>Use an Installer: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No upfront equipment </a:t>
            </a:r>
            <a:r>
              <a:rPr lang="en-US" sz="2000" dirty="0" smtClean="0"/>
              <a:t>cost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Turnkey </a:t>
            </a:r>
            <a:r>
              <a:rPr lang="en-US" sz="2000" dirty="0" smtClean="0"/>
              <a:t>operation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Contractor </a:t>
            </a:r>
            <a:r>
              <a:rPr lang="en-US" sz="2000" dirty="0" smtClean="0"/>
              <a:t>onsite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Cost </a:t>
            </a:r>
            <a:r>
              <a:rPr lang="en-US" sz="2000" dirty="0" smtClean="0"/>
              <a:t>considerations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Low training </a:t>
            </a:r>
            <a:r>
              <a:rPr lang="en-US" sz="2000" dirty="0" smtClean="0"/>
              <a:t>costs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Experienced applicators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5337688" y="1129541"/>
            <a:ext cx="5073528" cy="2465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Proterra</a:t>
            </a:r>
            <a:r>
              <a:rPr lang="en-US" sz="2400" dirty="0"/>
              <a:t> Install: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Upfront equipment cost $50K - $60K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Not a turnkey </a:t>
            </a:r>
            <a:r>
              <a:rPr lang="en-US" sz="2000" dirty="0" smtClean="0"/>
              <a:t>operation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No contractor </a:t>
            </a:r>
            <a:r>
              <a:rPr lang="en-US" sz="2000" dirty="0" smtClean="0"/>
              <a:t>onsite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Cost </a:t>
            </a:r>
            <a:r>
              <a:rPr lang="en-US" sz="2000" dirty="0" smtClean="0"/>
              <a:t>considerations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Some </a:t>
            </a:r>
            <a:r>
              <a:rPr lang="en-US" sz="2000" dirty="0"/>
              <a:t>training </a:t>
            </a:r>
            <a:r>
              <a:rPr lang="en-US" sz="2000" dirty="0" smtClean="0"/>
              <a:t>costs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88307" y="3986502"/>
            <a:ext cx="10183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Successful application requires strict adherence to the SOPs and Quality documentation.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235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Proterra</a:t>
            </a:r>
            <a:r>
              <a:rPr lang="en-US" dirty="0"/>
              <a:t> / Axalta Next Steps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Demo 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Contractor </a:t>
            </a:r>
            <a:r>
              <a:rPr lang="en-US" dirty="0"/>
              <a:t>or self </a:t>
            </a:r>
            <a:r>
              <a:rPr lang="en-US" dirty="0" smtClean="0"/>
              <a:t>install model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Equipment considerations </a:t>
            </a:r>
            <a:r>
              <a:rPr lang="en-US" dirty="0" smtClean="0"/>
              <a:t>quote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Installer considerations </a:t>
            </a:r>
            <a:r>
              <a:rPr lang="en-US" dirty="0" smtClean="0"/>
              <a:t>quote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Color </a:t>
            </a:r>
            <a:r>
              <a:rPr lang="en-US" dirty="0" smtClean="0"/>
              <a:t>styling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Process review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832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Floor Substrate and Preparation Process – SOP for current floor process</a:t>
            </a:r>
          </a:p>
          <a:p>
            <a:r>
              <a:rPr lang="en-US" dirty="0" smtClean="0"/>
              <a:t>Time available for line moves</a:t>
            </a:r>
          </a:p>
          <a:p>
            <a:r>
              <a:rPr lang="en-US" dirty="0" smtClean="0"/>
              <a:t>At which stage of bus build is floor currently installed, and what is the general bus build process by steps</a:t>
            </a:r>
          </a:p>
          <a:p>
            <a:r>
              <a:rPr lang="en-US" dirty="0" smtClean="0"/>
              <a:t>Surface area of floor to be coated</a:t>
            </a:r>
          </a:p>
          <a:p>
            <a:r>
              <a:rPr lang="en-US" dirty="0" smtClean="0"/>
              <a:t>Any thickness restrictions at doors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Sample of substrate for adhesion testing</a:t>
            </a:r>
          </a:p>
        </p:txBody>
      </p:sp>
    </p:spTree>
    <p:extLst>
      <p:ext uri="{BB962C8B-B14F-4D97-AF65-F5344CB8AC3E}">
        <p14:creationId xmlns:p14="http://schemas.microsoft.com/office/powerpoint/2010/main" val="3307322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Thank you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9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3867</TotalTime>
  <Words>776</Words>
  <Application>Microsoft Office PowerPoint</Application>
  <PresentationFormat>Widescreen</PresentationFormat>
  <Paragraphs>157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Arial Narrow</vt:lpstr>
      <vt:lpstr>Calibri</vt:lpstr>
      <vt:lpstr>Calibri Light</vt:lpstr>
      <vt:lpstr>Neo Sans Pro</vt:lpstr>
      <vt:lpstr>Wingdings</vt:lpstr>
      <vt:lpstr>Office Theme</vt:lpstr>
      <vt:lpstr>think-cell Slide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Vanessa Navarro</dc:creator>
  <cp:lastModifiedBy>Kyle O'Donnell</cp:lastModifiedBy>
  <cp:revision>189</cp:revision>
  <cp:lastPrinted>2015-08-31T14:39:42Z</cp:lastPrinted>
  <dcterms:created xsi:type="dcterms:W3CDTF">2015-07-27T13:47:29Z</dcterms:created>
  <dcterms:modified xsi:type="dcterms:W3CDTF">2016-08-08T14:53:53Z</dcterms:modified>
</cp:coreProperties>
</file>